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p:regular r:id="rId36"/>
      <p:bold r:id="rId37"/>
      <p:italic r:id="rId38"/>
      <p:boldItalic r:id="rId39"/>
    </p:embeddedFont>
    <p:embeddedFont>
      <p:font typeface="Quattrocento Sans"/>
      <p:regular r:id="rId40"/>
      <p:bold r:id="rId41"/>
      <p:italic r:id="rId42"/>
      <p:boldItalic r:id="rId43"/>
    </p:embeddedFont>
    <p:embeddedFont>
      <p:font typeface="Fira Sans"/>
      <p:regular r:id="rId44"/>
      <p:bold r:id="rId45"/>
      <p:italic r:id="rId46"/>
      <p:boldItalic r:id="rId47"/>
    </p:embeddedFont>
    <p:embeddedFont>
      <p:font typeface="Merriweather"/>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BCF6BE-C757-4811-81D5-BF583C21FA66}">
  <a:tblStyle styleId="{45BCF6BE-C757-4811-81D5-BF583C21FA6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attrocentoSans-regular.fntdata"/><Relationship Id="rId42" Type="http://schemas.openxmlformats.org/officeDocument/2006/relationships/font" Target="fonts/QuattrocentoSans-italic.fntdata"/><Relationship Id="rId41" Type="http://schemas.openxmlformats.org/officeDocument/2006/relationships/font" Target="fonts/QuattrocentoSans-bold.fntdata"/><Relationship Id="rId44" Type="http://schemas.openxmlformats.org/officeDocument/2006/relationships/font" Target="fonts/FiraSans-regular.fntdata"/><Relationship Id="rId43" Type="http://schemas.openxmlformats.org/officeDocument/2006/relationships/font" Target="fonts/QuattrocentoSans-boldItalic.fntdata"/><Relationship Id="rId46" Type="http://schemas.openxmlformats.org/officeDocument/2006/relationships/font" Target="fonts/FiraSans-italic.fntdata"/><Relationship Id="rId45" Type="http://schemas.openxmlformats.org/officeDocument/2006/relationships/font" Target="fonts/Fira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erriweather-regular.fntdata"/><Relationship Id="rId47" Type="http://schemas.openxmlformats.org/officeDocument/2006/relationships/font" Target="fonts/FiraSans-boldItalic.fntdata"/><Relationship Id="rId49" Type="http://schemas.openxmlformats.org/officeDocument/2006/relationships/font" Target="fonts/Merriweather-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erriweather-boldItalic.fntdata"/><Relationship Id="rId50" Type="http://schemas.openxmlformats.org/officeDocument/2006/relationships/font" Target="fonts/Merriweather-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a21289f6df_0_2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a21289f6df_0_2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a21289f6df_0_2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a21289f6df_0_2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7da6e1f61e8683be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da6e1f61e8683be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7da6e1f61e8683be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da6e1f61e8683be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7da6e1f61e8683be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da6e1f61e8683be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a21289f6d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a21289f6d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da6e1f61e8683be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da6e1f61e8683be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da6e1f61e8683be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da6e1f61e8683be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7da6e1f61e8683be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da6e1f61e8683be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da6e1f61e8683be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da6e1f61e8683be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7da6e1f61e8683be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da6e1f61e8683be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7da6e1f61e8683be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da6e1f61e8683be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da6e1f61e8683be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da6e1f61e8683be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7da6e1f61e8683be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da6e1f61e8683be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7da6e1f61e8683be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da6e1f61e8683be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7da6e1f61e8683be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da6e1f61e8683be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7da6e1f61e8683be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da6e1f61e8683be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7da6e1f61e8683be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da6e1f61e8683be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7da6e1f61e8683be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da6e1f61e8683be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7da6e1f61e8683be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da6e1f61e8683be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7da6e1f61e8683be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da6e1f61e8683be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a21289f6d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a21289f6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a21289f6df_0_5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a21289f6df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a21289f6df_0_2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a21289f6df_0_2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a21289f6df_0_2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a21289f6df_0_2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a21289f6df_0_2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a21289f6df_0_2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a21289f6d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a21289f6d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a21289f6df_0_2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a21289f6df_0_2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60" name="Shape 60"/>
        <p:cNvGrpSpPr/>
        <p:nvPr/>
      </p:nvGrpSpPr>
      <p:grpSpPr>
        <a:xfrm>
          <a:off x="0" y="0"/>
          <a:ext cx="0" cy="0"/>
          <a:chOff x="0" y="0"/>
          <a:chExt cx="0" cy="0"/>
        </a:xfrm>
      </p:grpSpPr>
      <p:sp>
        <p:nvSpPr>
          <p:cNvPr id="61" name="Google Shape;61;p13"/>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62" name="Google Shape;62;p13"/>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63" name="Google Shape;63;p13"/>
          <p:cNvSpPr/>
          <p:nvPr/>
        </p:nvSpPr>
        <p:spPr>
          <a:xfrm rot="8100000">
            <a:off x="1847981" y="42529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rot="8100000">
            <a:off x="6038981" y="45368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rot="8100000">
            <a:off x="7181981" y="45701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13"/>
          <p:cNvGrpSpPr/>
          <p:nvPr/>
        </p:nvGrpSpPr>
        <p:grpSpPr>
          <a:xfrm>
            <a:off x="-9525" y="4462475"/>
            <a:ext cx="9167825" cy="595300"/>
            <a:chOff x="-9525" y="4462475"/>
            <a:chExt cx="9167825" cy="595300"/>
          </a:xfrm>
        </p:grpSpPr>
        <p:sp>
          <p:nvSpPr>
            <p:cNvPr id="67" name="Google Shape;67;p13"/>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med" w="med" type="none"/>
              <a:tailEnd len="med" w="med" type="none"/>
            </a:ln>
          </p:spPr>
        </p:sp>
        <p:sp>
          <p:nvSpPr>
            <p:cNvPr id="68" name="Google Shape;68;p13"/>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med" w="med" type="none"/>
              <a:tailEnd len="med" w="med" type="none"/>
            </a:ln>
          </p:spPr>
        </p:sp>
        <p:sp>
          <p:nvSpPr>
            <p:cNvPr id="69" name="Google Shape;69;p13"/>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med" w="med" type="none"/>
              <a:tailEnd len="med" w="med" type="none"/>
            </a:ln>
          </p:spPr>
        </p:sp>
      </p:grpSp>
      <p:grpSp>
        <p:nvGrpSpPr>
          <p:cNvPr id="70" name="Google Shape;70;p13"/>
          <p:cNvGrpSpPr/>
          <p:nvPr/>
        </p:nvGrpSpPr>
        <p:grpSpPr>
          <a:xfrm>
            <a:off x="-42837" y="4443488"/>
            <a:ext cx="9229575" cy="642788"/>
            <a:chOff x="-42837" y="4443488"/>
            <a:chExt cx="9229575" cy="642788"/>
          </a:xfrm>
        </p:grpSpPr>
        <p:sp>
          <p:nvSpPr>
            <p:cNvPr id="71" name="Google Shape;71;p13"/>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13"/>
          <p:cNvSpPr/>
          <p:nvPr/>
        </p:nvSpPr>
        <p:spPr>
          <a:xfrm>
            <a:off x="2990700" y="45862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1085700" y="48719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4895700" y="45160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rot="8100000">
            <a:off x="8699949" y="43291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txBox="1"/>
          <p:nvPr>
            <p:ph type="title"/>
          </p:nvPr>
        </p:nvSpPr>
        <p:spPr>
          <a:xfrm>
            <a:off x="1047750" y="634125"/>
            <a:ext cx="6996600" cy="7158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3"/>
          <p:cNvSpPr txBox="1"/>
          <p:nvPr>
            <p:ph idx="1" type="body"/>
          </p:nvPr>
        </p:nvSpPr>
        <p:spPr>
          <a:xfrm>
            <a:off x="705900" y="1626600"/>
            <a:ext cx="2471700" cy="27027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02" name="Google Shape;102;p13"/>
          <p:cNvSpPr txBox="1"/>
          <p:nvPr>
            <p:ph idx="2" type="body"/>
          </p:nvPr>
        </p:nvSpPr>
        <p:spPr>
          <a:xfrm>
            <a:off x="3304125" y="1626600"/>
            <a:ext cx="2471700" cy="27027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03" name="Google Shape;103;p13"/>
          <p:cNvSpPr txBox="1"/>
          <p:nvPr>
            <p:ph idx="3" type="body"/>
          </p:nvPr>
        </p:nvSpPr>
        <p:spPr>
          <a:xfrm>
            <a:off x="5902350" y="1626600"/>
            <a:ext cx="2471700" cy="27027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04" name="Google Shape;104;p13"/>
          <p:cNvSpPr txBox="1"/>
          <p:nvPr>
            <p:ph idx="12" type="sldNum"/>
          </p:nvPr>
        </p:nvSpPr>
        <p:spPr>
          <a:xfrm>
            <a:off x="8556775" y="4826200"/>
            <a:ext cx="548700" cy="317400"/>
          </a:xfrm>
          <a:prstGeom prst="rect">
            <a:avLst/>
          </a:prstGeom>
        </p:spPr>
        <p:txBody>
          <a:bodyPr anchorCtr="0" anchor="t"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4"/>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Quattrocento Sans"/>
                <a:ea typeface="Quattrocento Sans"/>
                <a:cs typeface="Quattrocento Sans"/>
                <a:sym typeface="Quattrocento Sans"/>
              </a:rPr>
              <a:t>CS322 MINI PROJECT</a:t>
            </a:r>
            <a:endParaRPr>
              <a:latin typeface="Quattrocento Sans"/>
              <a:ea typeface="Quattrocento Sans"/>
              <a:cs typeface="Quattrocento Sans"/>
              <a:sym typeface="Quattrocento Sans"/>
            </a:endParaRPr>
          </a:p>
          <a:p>
            <a:pPr indent="0" lvl="0" marL="0" rtl="0" algn="l">
              <a:spcBef>
                <a:spcPts val="0"/>
              </a:spcBef>
              <a:spcAft>
                <a:spcPts val="0"/>
              </a:spcAft>
              <a:buNone/>
            </a:pPr>
            <a:r>
              <a:rPr lang="en-GB">
                <a:latin typeface="Quattrocento Sans"/>
                <a:ea typeface="Quattrocento Sans"/>
                <a:cs typeface="Quattrocento Sans"/>
                <a:sym typeface="Quattrocento Sans"/>
              </a:rPr>
              <a:t>EXTENDING MARS FUNCTIONALITY</a:t>
            </a:r>
            <a:endParaRPr>
              <a:latin typeface="Quattrocento Sans"/>
              <a:ea typeface="Quattrocento Sans"/>
              <a:cs typeface="Quattrocento Sans"/>
              <a:sym typeface="Quattrocento Sans"/>
            </a:endParaRPr>
          </a:p>
        </p:txBody>
      </p:sp>
      <p:sp>
        <p:nvSpPr>
          <p:cNvPr id="110" name="Google Shape;110;p14"/>
          <p:cNvSpPr txBox="1"/>
          <p:nvPr>
            <p:ph idx="1" type="subTitle"/>
          </p:nvPr>
        </p:nvSpPr>
        <p:spPr>
          <a:xfrm>
            <a:off x="311700" y="1954760"/>
            <a:ext cx="4242600" cy="738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2000">
                <a:latin typeface="Fira Sans"/>
                <a:ea typeface="Fira Sans"/>
                <a:cs typeface="Fira Sans"/>
                <a:sym typeface="Fira Sans"/>
              </a:rPr>
              <a:t>KHUSHI PRASAD</a:t>
            </a:r>
            <a:br>
              <a:rPr lang="en-GB" sz="2000">
                <a:latin typeface="Fira Sans"/>
                <a:ea typeface="Fira Sans"/>
                <a:cs typeface="Fira Sans"/>
                <a:sym typeface="Fira Sans"/>
              </a:rPr>
            </a:br>
            <a:r>
              <a:rPr lang="en-GB" sz="2000">
                <a:latin typeface="Fira Sans"/>
                <a:ea typeface="Fira Sans"/>
                <a:cs typeface="Fira Sans"/>
                <a:sym typeface="Fira Sans"/>
              </a:rPr>
              <a:t>2001CS38</a:t>
            </a:r>
            <a:endParaRPr sz="2000">
              <a:latin typeface="Fira Sans"/>
              <a:ea typeface="Fira Sans"/>
              <a:cs typeface="Fira Sans"/>
              <a:sym typeface="Fir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Source Sans Pro"/>
                <a:ea typeface="Source Sans Pro"/>
                <a:cs typeface="Source Sans Pro"/>
                <a:sym typeface="Source Sans Pro"/>
              </a:rPr>
              <a:t>FIRST IN FIRST OUT </a:t>
            </a:r>
            <a:r>
              <a:rPr lang="en-GB">
                <a:latin typeface="Source Sans Pro"/>
                <a:ea typeface="Source Sans Pro"/>
                <a:cs typeface="Source Sans Pro"/>
                <a:sym typeface="Source Sans Pro"/>
              </a:rPr>
              <a:t>- IMPLEMENTATION</a:t>
            </a:r>
            <a:endParaRPr>
              <a:latin typeface="Source Sans Pro"/>
              <a:ea typeface="Source Sans Pro"/>
              <a:cs typeface="Source Sans Pro"/>
              <a:sym typeface="Source Sans Pro"/>
            </a:endParaRPr>
          </a:p>
        </p:txBody>
      </p:sp>
      <p:sp>
        <p:nvSpPr>
          <p:cNvPr id="176" name="Google Shape;176;p23"/>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852"/>
              <a:buNone/>
            </a:pPr>
            <a:br>
              <a:rPr lang="en-GB" sz="1800">
                <a:solidFill>
                  <a:srgbClr val="28324A"/>
                </a:solidFill>
                <a:latin typeface="Fira Sans"/>
                <a:ea typeface="Fira Sans"/>
                <a:cs typeface="Fira Sans"/>
                <a:sym typeface="Fira Sans"/>
              </a:rPr>
            </a:br>
            <a:br>
              <a:rPr lang="en-GB" sz="1800">
                <a:solidFill>
                  <a:srgbClr val="28324A"/>
                </a:solidFill>
                <a:latin typeface="Fira Sans"/>
                <a:ea typeface="Fira Sans"/>
                <a:cs typeface="Fira Sans"/>
                <a:sym typeface="Fira Sans"/>
              </a:rPr>
            </a:br>
            <a:br>
              <a:rPr lang="en-GB" sz="1800">
                <a:solidFill>
                  <a:srgbClr val="28324A"/>
                </a:solidFill>
                <a:latin typeface="Fira Sans"/>
                <a:ea typeface="Fira Sans"/>
                <a:cs typeface="Fira Sans"/>
                <a:sym typeface="Fira Sans"/>
              </a:rPr>
            </a:br>
            <a:br>
              <a:rPr lang="en-GB" sz="1800">
                <a:solidFill>
                  <a:srgbClr val="28324A"/>
                </a:solidFill>
                <a:latin typeface="Fira Sans"/>
                <a:ea typeface="Fira Sans"/>
                <a:cs typeface="Fira Sans"/>
                <a:sym typeface="Fira Sans"/>
              </a:rPr>
            </a:br>
            <a:r>
              <a:rPr lang="en-GB" sz="1800">
                <a:solidFill>
                  <a:srgbClr val="28324A"/>
                </a:solidFill>
                <a:latin typeface="Fira Sans"/>
                <a:ea typeface="Fira Sans"/>
                <a:cs typeface="Fira Sans"/>
                <a:sym typeface="Fira Sans"/>
              </a:rPr>
              <a:t>We initialise the variable &lt;</a:t>
            </a:r>
            <a:r>
              <a:rPr lang="en-GB" sz="1800" u="sng">
                <a:solidFill>
                  <a:srgbClr val="28324A"/>
                </a:solidFill>
                <a:latin typeface="Fira Sans"/>
                <a:ea typeface="Fira Sans"/>
                <a:cs typeface="Fira Sans"/>
                <a:sym typeface="Fira Sans"/>
              </a:rPr>
              <a:t>creationtime</a:t>
            </a:r>
            <a:r>
              <a:rPr lang="en-GB" sz="1800">
                <a:solidFill>
                  <a:srgbClr val="28324A"/>
                </a:solidFill>
                <a:latin typeface="Fira Sans"/>
                <a:ea typeface="Fira Sans"/>
                <a:cs typeface="Fira Sans"/>
                <a:sym typeface="Fira Sans"/>
              </a:rPr>
              <a:t>&gt; whenever the respective memory block is accessed. </a:t>
            </a:r>
            <a:endParaRPr sz="1800">
              <a:solidFill>
                <a:srgbClr val="28324A"/>
              </a:solidFill>
              <a:latin typeface="Fira Sans"/>
              <a:ea typeface="Fira Sans"/>
              <a:cs typeface="Fira Sans"/>
              <a:sym typeface="Fira Sans"/>
            </a:endParaRPr>
          </a:p>
          <a:p>
            <a:pPr indent="0" lvl="0" marL="0" rtl="0" algn="l">
              <a:lnSpc>
                <a:spcPct val="90000"/>
              </a:lnSpc>
              <a:spcBef>
                <a:spcPts val="1200"/>
              </a:spcBef>
              <a:spcAft>
                <a:spcPts val="1200"/>
              </a:spcAft>
              <a:buSzPts val="852"/>
              <a:buNone/>
            </a:pPr>
            <a:r>
              <a:t/>
            </a:r>
            <a:endParaRPr sz="1800">
              <a:solidFill>
                <a:srgbClr val="28324A"/>
              </a:solidFill>
              <a:latin typeface="Fira Sans"/>
              <a:ea typeface="Fira Sans"/>
              <a:cs typeface="Fira Sans"/>
              <a:sym typeface="Fira Sans"/>
            </a:endParaRPr>
          </a:p>
        </p:txBody>
      </p:sp>
      <p:pic>
        <p:nvPicPr>
          <p:cNvPr id="177" name="Google Shape;177;p23"/>
          <p:cNvPicPr preferRelativeResize="0"/>
          <p:nvPr/>
        </p:nvPicPr>
        <p:blipFill>
          <a:blip r:embed="rId3">
            <a:alphaModFix/>
          </a:blip>
          <a:stretch>
            <a:fillRect/>
          </a:stretch>
        </p:blipFill>
        <p:spPr>
          <a:xfrm>
            <a:off x="3719313" y="1647075"/>
            <a:ext cx="5144126" cy="1491950"/>
          </a:xfrm>
          <a:prstGeom prst="rect">
            <a:avLst/>
          </a:prstGeom>
          <a:noFill/>
          <a:ln>
            <a:noFill/>
          </a:ln>
        </p:spPr>
      </p:pic>
      <p:pic>
        <p:nvPicPr>
          <p:cNvPr id="178" name="Google Shape;178;p23"/>
          <p:cNvPicPr preferRelativeResize="0"/>
          <p:nvPr/>
        </p:nvPicPr>
        <p:blipFill>
          <a:blip r:embed="rId4">
            <a:alphaModFix/>
          </a:blip>
          <a:stretch>
            <a:fillRect/>
          </a:stretch>
        </p:blipFill>
        <p:spPr>
          <a:xfrm>
            <a:off x="3688200" y="3519800"/>
            <a:ext cx="5144124" cy="1107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Source Sans Pro"/>
                <a:ea typeface="Source Sans Pro"/>
                <a:cs typeface="Source Sans Pro"/>
                <a:sym typeface="Source Sans Pro"/>
              </a:rPr>
              <a:t>FIRST IN FIRST OUT</a:t>
            </a:r>
            <a:r>
              <a:rPr lang="en-GB">
                <a:latin typeface="Source Sans Pro"/>
                <a:ea typeface="Source Sans Pro"/>
                <a:cs typeface="Source Sans Pro"/>
                <a:sym typeface="Source Sans Pro"/>
              </a:rPr>
              <a:t> - IMPLEMENTATION</a:t>
            </a:r>
            <a:endParaRPr>
              <a:latin typeface="Source Sans Pro"/>
              <a:ea typeface="Source Sans Pro"/>
              <a:cs typeface="Source Sans Pro"/>
              <a:sym typeface="Source Sans Pro"/>
            </a:endParaRPr>
          </a:p>
        </p:txBody>
      </p:sp>
      <p:sp>
        <p:nvSpPr>
          <p:cNvPr id="184" name="Google Shape;184;p24"/>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852"/>
              <a:buNone/>
            </a:pPr>
            <a:r>
              <a:rPr lang="en-GB" sz="1807">
                <a:solidFill>
                  <a:srgbClr val="28324A"/>
                </a:solidFill>
                <a:latin typeface="Fira Sans"/>
                <a:ea typeface="Fira Sans"/>
                <a:cs typeface="Fira Sans"/>
                <a:sym typeface="Fira Sans"/>
              </a:rPr>
              <a:t>In case of full set, </a:t>
            </a:r>
            <a:endParaRPr sz="1807">
              <a:solidFill>
                <a:srgbClr val="28324A"/>
              </a:solidFill>
              <a:latin typeface="Fira Sans"/>
              <a:ea typeface="Fira Sans"/>
              <a:cs typeface="Fira Sans"/>
              <a:sym typeface="Fira Sans"/>
            </a:endParaRPr>
          </a:p>
          <a:p>
            <a:pPr indent="-343376" lvl="0" marL="457200" rtl="0" algn="l">
              <a:lnSpc>
                <a:spcPct val="90000"/>
              </a:lnSpc>
              <a:spcBef>
                <a:spcPts val="1200"/>
              </a:spcBef>
              <a:spcAft>
                <a:spcPts val="0"/>
              </a:spcAft>
              <a:buClr>
                <a:srgbClr val="28324A"/>
              </a:buClr>
              <a:buSzPts val="1808"/>
              <a:buFont typeface="Fira Sans"/>
              <a:buChar char="-"/>
            </a:pPr>
            <a:r>
              <a:rPr lang="en-GB" sz="1807">
                <a:solidFill>
                  <a:srgbClr val="28324A"/>
                </a:solidFill>
                <a:latin typeface="Fira Sans"/>
                <a:ea typeface="Fira Sans"/>
                <a:cs typeface="Fira Sans"/>
                <a:sym typeface="Fira Sans"/>
              </a:rPr>
              <a:t>We iterate over all the blocks updating &lt;</a:t>
            </a:r>
            <a:r>
              <a:rPr lang="en-GB" sz="1807" u="sng">
                <a:solidFill>
                  <a:srgbClr val="28324A"/>
                </a:solidFill>
                <a:latin typeface="Fira Sans"/>
                <a:ea typeface="Fira Sans"/>
                <a:cs typeface="Fira Sans"/>
                <a:sym typeface="Fira Sans"/>
              </a:rPr>
              <a:t>leastRecentCreationtime</a:t>
            </a:r>
            <a:r>
              <a:rPr lang="en-GB" sz="1807">
                <a:solidFill>
                  <a:srgbClr val="28324A"/>
                </a:solidFill>
                <a:latin typeface="Fira Sans"/>
                <a:ea typeface="Fira Sans"/>
                <a:cs typeface="Fira Sans"/>
                <a:sym typeface="Fira Sans"/>
              </a:rPr>
              <a:t>&gt; and storing the respective block</a:t>
            </a:r>
            <a:r>
              <a:rPr lang="en-GB" sz="1807">
                <a:solidFill>
                  <a:srgbClr val="28324A"/>
                </a:solidFill>
                <a:latin typeface="Fira Sans"/>
                <a:ea typeface="Fira Sans"/>
                <a:cs typeface="Fira Sans"/>
                <a:sym typeface="Fira Sans"/>
              </a:rPr>
              <a:t>.  </a:t>
            </a:r>
            <a:endParaRPr sz="1807">
              <a:solidFill>
                <a:srgbClr val="28324A"/>
              </a:solidFill>
              <a:latin typeface="Fira Sans"/>
              <a:ea typeface="Fira Sans"/>
              <a:cs typeface="Fira Sans"/>
              <a:sym typeface="Fira Sans"/>
            </a:endParaRPr>
          </a:p>
          <a:p>
            <a:pPr indent="-343376" lvl="0" marL="457200" rtl="0" algn="l">
              <a:lnSpc>
                <a:spcPct val="90000"/>
              </a:lnSpc>
              <a:spcBef>
                <a:spcPts val="0"/>
              </a:spcBef>
              <a:spcAft>
                <a:spcPts val="0"/>
              </a:spcAft>
              <a:buClr>
                <a:srgbClr val="28324A"/>
              </a:buClr>
              <a:buSzPts val="1808"/>
              <a:buFont typeface="Fira Sans"/>
              <a:buChar char="-"/>
            </a:pPr>
            <a:r>
              <a:rPr lang="en-GB" sz="1807">
                <a:solidFill>
                  <a:srgbClr val="28324A"/>
                </a:solidFill>
                <a:latin typeface="Fira Sans"/>
                <a:ea typeface="Fira Sans"/>
                <a:cs typeface="Fira Sans"/>
                <a:sym typeface="Fira Sans"/>
              </a:rPr>
              <a:t>At the end of the loop, the block that has been accessed the earliest  is replaced</a:t>
            </a:r>
            <a:r>
              <a:rPr lang="en-GB" sz="1807">
                <a:solidFill>
                  <a:srgbClr val="28324A"/>
                </a:solidFill>
                <a:latin typeface="Fira Sans"/>
                <a:ea typeface="Fira Sans"/>
                <a:cs typeface="Fira Sans"/>
                <a:sym typeface="Fira Sans"/>
              </a:rPr>
              <a:t>. </a:t>
            </a:r>
            <a:endParaRPr sz="1807">
              <a:solidFill>
                <a:srgbClr val="28324A"/>
              </a:solidFill>
              <a:latin typeface="Fira Sans"/>
              <a:ea typeface="Fira Sans"/>
              <a:cs typeface="Fira Sans"/>
              <a:sym typeface="Fira Sans"/>
            </a:endParaRPr>
          </a:p>
        </p:txBody>
      </p:sp>
      <p:pic>
        <p:nvPicPr>
          <p:cNvPr id="185" name="Google Shape;185;p24"/>
          <p:cNvPicPr preferRelativeResize="0"/>
          <p:nvPr/>
        </p:nvPicPr>
        <p:blipFill>
          <a:blip r:embed="rId3">
            <a:alphaModFix/>
          </a:blip>
          <a:stretch>
            <a:fillRect/>
          </a:stretch>
        </p:blipFill>
        <p:spPr>
          <a:xfrm>
            <a:off x="861512" y="3064575"/>
            <a:ext cx="7421026" cy="1997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GB" sz="1807">
                <a:solidFill>
                  <a:srgbClr val="28324A"/>
                </a:solidFill>
                <a:latin typeface="Fira Sans"/>
                <a:ea typeface="Fira Sans"/>
                <a:cs typeface="Fira Sans"/>
                <a:sym typeface="Fira Sans"/>
              </a:rPr>
              <a:t>Define 2 new variables: </a:t>
            </a:r>
            <a:endParaRPr sz="1807">
              <a:solidFill>
                <a:srgbClr val="28324A"/>
              </a:solidFill>
              <a:latin typeface="Fira Sans"/>
              <a:ea typeface="Fira Sans"/>
              <a:cs typeface="Fira Sans"/>
              <a:sym typeface="Fira Sans"/>
            </a:endParaRPr>
          </a:p>
          <a:p>
            <a:pPr indent="-343376" lvl="0" marL="457200" rtl="0" algn="l">
              <a:lnSpc>
                <a:spcPct val="90000"/>
              </a:lnSpc>
              <a:spcBef>
                <a:spcPts val="1200"/>
              </a:spcBef>
              <a:spcAft>
                <a:spcPts val="0"/>
              </a:spcAft>
              <a:buClr>
                <a:srgbClr val="28324A"/>
              </a:buClr>
              <a:buSzPts val="1808"/>
              <a:buFont typeface="Fira Sans"/>
              <a:buChar char="-"/>
            </a:pPr>
            <a:r>
              <a:rPr lang="en-GB" sz="1807" u="sng">
                <a:solidFill>
                  <a:srgbClr val="28324A"/>
                </a:solidFill>
                <a:latin typeface="Fira Sans"/>
                <a:ea typeface="Fira Sans"/>
                <a:cs typeface="Fira Sans"/>
                <a:sym typeface="Fira Sans"/>
              </a:rPr>
              <a:t>secondmostRecentAccesstime </a:t>
            </a:r>
            <a:r>
              <a:rPr lang="en-GB" sz="1807">
                <a:solidFill>
                  <a:srgbClr val="28324A"/>
                </a:solidFill>
                <a:latin typeface="Fira Sans"/>
                <a:ea typeface="Fira Sans"/>
                <a:cs typeface="Fira Sans"/>
                <a:sym typeface="Fira Sans"/>
              </a:rPr>
              <a:t>-&gt; to store the time when the blocks were used second most recent time. </a:t>
            </a:r>
            <a:endParaRPr sz="1807">
              <a:solidFill>
                <a:srgbClr val="28324A"/>
              </a:solidFill>
              <a:latin typeface="Fira Sans"/>
              <a:ea typeface="Fira Sans"/>
              <a:cs typeface="Fira Sans"/>
              <a:sym typeface="Fira Sans"/>
            </a:endParaRPr>
          </a:p>
          <a:p>
            <a:pPr indent="-343376" lvl="0" marL="457200" rtl="0" algn="l">
              <a:lnSpc>
                <a:spcPct val="90000"/>
              </a:lnSpc>
              <a:spcBef>
                <a:spcPts val="0"/>
              </a:spcBef>
              <a:spcAft>
                <a:spcPts val="0"/>
              </a:spcAft>
              <a:buClr>
                <a:srgbClr val="28324A"/>
              </a:buClr>
              <a:buSzPts val="1808"/>
              <a:buFont typeface="Fira Sans"/>
              <a:buChar char="-"/>
            </a:pPr>
            <a:r>
              <a:rPr lang="en-GB" sz="1807" u="sng">
                <a:solidFill>
                  <a:srgbClr val="28324A"/>
                </a:solidFill>
                <a:latin typeface="Fira Sans"/>
                <a:ea typeface="Fira Sans"/>
                <a:cs typeface="Fira Sans"/>
                <a:sym typeface="Fira Sans"/>
              </a:rPr>
              <a:t>leastRecentsecondAccessTime </a:t>
            </a:r>
            <a:r>
              <a:rPr lang="en-GB" sz="1807">
                <a:solidFill>
                  <a:srgbClr val="28324A"/>
                </a:solidFill>
                <a:latin typeface="Fira Sans"/>
                <a:ea typeface="Fira Sans"/>
                <a:cs typeface="Fira Sans"/>
                <a:sym typeface="Fira Sans"/>
              </a:rPr>
              <a:t>-&gt; to store the least second most access time of all the blocks. </a:t>
            </a:r>
            <a:endParaRPr sz="1807">
              <a:solidFill>
                <a:srgbClr val="28324A"/>
              </a:solidFill>
              <a:latin typeface="Fira Sans"/>
              <a:ea typeface="Fira Sans"/>
              <a:cs typeface="Fira Sans"/>
              <a:sym typeface="Fira Sans"/>
            </a:endParaRPr>
          </a:p>
          <a:p>
            <a:pPr indent="0" lvl="0" marL="0" rtl="0" algn="l">
              <a:lnSpc>
                <a:spcPct val="90000"/>
              </a:lnSpc>
              <a:spcBef>
                <a:spcPts val="1200"/>
              </a:spcBef>
              <a:spcAft>
                <a:spcPts val="0"/>
              </a:spcAft>
              <a:buNone/>
            </a:pPr>
            <a:r>
              <a:rPr lang="en-GB" sz="1807">
                <a:solidFill>
                  <a:srgbClr val="28324A"/>
                </a:solidFill>
                <a:latin typeface="Fira Sans"/>
                <a:ea typeface="Fira Sans"/>
                <a:cs typeface="Fira Sans"/>
                <a:sym typeface="Fira Sans"/>
              </a:rPr>
              <a:t> </a:t>
            </a:r>
            <a:endParaRPr sz="1807">
              <a:solidFill>
                <a:srgbClr val="28324A"/>
              </a:solidFill>
              <a:latin typeface="Fira Sans"/>
              <a:ea typeface="Fira Sans"/>
              <a:cs typeface="Fira Sans"/>
              <a:sym typeface="Fira Sans"/>
            </a:endParaRPr>
          </a:p>
          <a:p>
            <a:pPr indent="0" lvl="0" marL="0" rtl="0" algn="l">
              <a:lnSpc>
                <a:spcPct val="90000"/>
              </a:lnSpc>
              <a:spcBef>
                <a:spcPts val="1200"/>
              </a:spcBef>
              <a:spcAft>
                <a:spcPts val="1200"/>
              </a:spcAft>
              <a:buSzPts val="852"/>
              <a:buNone/>
            </a:pPr>
            <a:r>
              <a:t/>
            </a:r>
            <a:endParaRPr sz="1807">
              <a:solidFill>
                <a:srgbClr val="28324A"/>
              </a:solidFill>
              <a:latin typeface="Fira Sans"/>
              <a:ea typeface="Fira Sans"/>
              <a:cs typeface="Fira Sans"/>
              <a:sym typeface="Fira Sans"/>
            </a:endParaRPr>
          </a:p>
        </p:txBody>
      </p:sp>
      <p:pic>
        <p:nvPicPr>
          <p:cNvPr id="191" name="Google Shape;191;p25"/>
          <p:cNvPicPr preferRelativeResize="0"/>
          <p:nvPr/>
        </p:nvPicPr>
        <p:blipFill>
          <a:blip r:embed="rId3">
            <a:alphaModFix/>
          </a:blip>
          <a:stretch>
            <a:fillRect/>
          </a:stretch>
        </p:blipFill>
        <p:spPr>
          <a:xfrm>
            <a:off x="4833924" y="1505700"/>
            <a:ext cx="3871400" cy="3181861"/>
          </a:xfrm>
          <a:prstGeom prst="rect">
            <a:avLst/>
          </a:prstGeom>
          <a:noFill/>
          <a:ln>
            <a:noFill/>
          </a:ln>
        </p:spPr>
      </p:pic>
      <p:sp>
        <p:nvSpPr>
          <p:cNvPr id="192" name="Google Shape;192;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Source Sans Pro"/>
                <a:ea typeface="Source Sans Pro"/>
                <a:cs typeface="Source Sans Pro"/>
                <a:sym typeface="Source Sans Pro"/>
              </a:rPr>
              <a:t>LEAST RECENTLY USED 2 - IMPLEMENTATION</a:t>
            </a:r>
            <a:endParaRPr>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852"/>
              <a:buNone/>
            </a:pPr>
            <a:r>
              <a:rPr lang="en-GB" sz="1800">
                <a:solidFill>
                  <a:srgbClr val="28324A"/>
                </a:solidFill>
                <a:latin typeface="Fira Sans"/>
                <a:ea typeface="Fira Sans"/>
                <a:cs typeface="Fira Sans"/>
                <a:sym typeface="Fira Sans"/>
              </a:rPr>
              <a:t>We initialise the variable &lt;secondmostRecentAccesstime&gt; whenever the respective memory block is accessed. </a:t>
            </a:r>
            <a:endParaRPr sz="1800">
              <a:solidFill>
                <a:srgbClr val="28324A"/>
              </a:solidFill>
              <a:latin typeface="Fira Sans"/>
              <a:ea typeface="Fira Sans"/>
              <a:cs typeface="Fira Sans"/>
              <a:sym typeface="Fira Sans"/>
            </a:endParaRPr>
          </a:p>
          <a:p>
            <a:pPr indent="0" lvl="0" marL="0" rtl="0" algn="l">
              <a:lnSpc>
                <a:spcPct val="90000"/>
              </a:lnSpc>
              <a:spcBef>
                <a:spcPts val="1200"/>
              </a:spcBef>
              <a:spcAft>
                <a:spcPts val="1200"/>
              </a:spcAft>
              <a:buSzPts val="852"/>
              <a:buNone/>
            </a:pPr>
            <a:r>
              <a:t/>
            </a:r>
            <a:endParaRPr sz="1800">
              <a:solidFill>
                <a:srgbClr val="28324A"/>
              </a:solidFill>
              <a:latin typeface="Fira Sans"/>
              <a:ea typeface="Fira Sans"/>
              <a:cs typeface="Fira Sans"/>
              <a:sym typeface="Fira Sans"/>
            </a:endParaRPr>
          </a:p>
        </p:txBody>
      </p:sp>
      <p:sp>
        <p:nvSpPr>
          <p:cNvPr id="198" name="Google Shape;198;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Source Sans Pro"/>
                <a:ea typeface="Source Sans Pro"/>
                <a:cs typeface="Source Sans Pro"/>
                <a:sym typeface="Source Sans Pro"/>
              </a:rPr>
              <a:t>LEAST RECENTLY USED 2 - IMPLEMENTATION</a:t>
            </a:r>
            <a:endParaRPr>
              <a:latin typeface="Source Sans Pro"/>
              <a:ea typeface="Source Sans Pro"/>
              <a:cs typeface="Source Sans Pro"/>
              <a:sym typeface="Source Sans Pro"/>
            </a:endParaRPr>
          </a:p>
        </p:txBody>
      </p:sp>
      <p:pic>
        <p:nvPicPr>
          <p:cNvPr id="199" name="Google Shape;199;p26"/>
          <p:cNvPicPr preferRelativeResize="0"/>
          <p:nvPr/>
        </p:nvPicPr>
        <p:blipFill rotWithShape="1">
          <a:blip r:embed="rId3">
            <a:alphaModFix/>
          </a:blip>
          <a:srcRect b="0" l="0" r="9861" t="0"/>
          <a:stretch/>
        </p:blipFill>
        <p:spPr>
          <a:xfrm>
            <a:off x="3993000" y="1264948"/>
            <a:ext cx="5144124" cy="1489408"/>
          </a:xfrm>
          <a:prstGeom prst="rect">
            <a:avLst/>
          </a:prstGeom>
          <a:noFill/>
          <a:ln>
            <a:noFill/>
          </a:ln>
        </p:spPr>
      </p:pic>
      <p:pic>
        <p:nvPicPr>
          <p:cNvPr id="200" name="Google Shape;200;p26"/>
          <p:cNvPicPr preferRelativeResize="0"/>
          <p:nvPr/>
        </p:nvPicPr>
        <p:blipFill>
          <a:blip r:embed="rId4">
            <a:alphaModFix/>
          </a:blip>
          <a:stretch>
            <a:fillRect/>
          </a:stretch>
        </p:blipFill>
        <p:spPr>
          <a:xfrm>
            <a:off x="1999972" y="2787988"/>
            <a:ext cx="5144126" cy="1284165"/>
          </a:xfrm>
          <a:prstGeom prst="rect">
            <a:avLst/>
          </a:prstGeom>
          <a:noFill/>
          <a:ln>
            <a:noFill/>
          </a:ln>
        </p:spPr>
      </p:pic>
      <p:pic>
        <p:nvPicPr>
          <p:cNvPr id="201" name="Google Shape;201;p26"/>
          <p:cNvPicPr preferRelativeResize="0"/>
          <p:nvPr/>
        </p:nvPicPr>
        <p:blipFill>
          <a:blip r:embed="rId5">
            <a:alphaModFix/>
          </a:blip>
          <a:stretch>
            <a:fillRect/>
          </a:stretch>
        </p:blipFill>
        <p:spPr>
          <a:xfrm>
            <a:off x="6927" y="4105798"/>
            <a:ext cx="5144125" cy="10094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Source Sans Pro"/>
                <a:ea typeface="Source Sans Pro"/>
                <a:cs typeface="Source Sans Pro"/>
                <a:sym typeface="Source Sans Pro"/>
              </a:rPr>
              <a:t>LEAST RECENTLY USED 2</a:t>
            </a:r>
            <a:r>
              <a:rPr lang="en-GB">
                <a:latin typeface="Source Sans Pro"/>
                <a:ea typeface="Source Sans Pro"/>
                <a:cs typeface="Source Sans Pro"/>
                <a:sym typeface="Source Sans Pro"/>
              </a:rPr>
              <a:t> - IMPLEMENTATION</a:t>
            </a:r>
            <a:endParaRPr>
              <a:latin typeface="Source Sans Pro"/>
              <a:ea typeface="Source Sans Pro"/>
              <a:cs typeface="Source Sans Pro"/>
              <a:sym typeface="Source Sans Pro"/>
            </a:endParaRPr>
          </a:p>
        </p:txBody>
      </p:sp>
      <p:sp>
        <p:nvSpPr>
          <p:cNvPr id="207" name="Google Shape;207;p27"/>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852"/>
              <a:buNone/>
            </a:pPr>
            <a:r>
              <a:rPr lang="en-GB" sz="1807">
                <a:solidFill>
                  <a:srgbClr val="28324A"/>
                </a:solidFill>
                <a:latin typeface="Fira Sans"/>
                <a:ea typeface="Fira Sans"/>
                <a:cs typeface="Fira Sans"/>
                <a:sym typeface="Fira Sans"/>
              </a:rPr>
              <a:t>In case of full set, </a:t>
            </a:r>
            <a:endParaRPr sz="1807">
              <a:solidFill>
                <a:srgbClr val="28324A"/>
              </a:solidFill>
              <a:latin typeface="Fira Sans"/>
              <a:ea typeface="Fira Sans"/>
              <a:cs typeface="Fira Sans"/>
              <a:sym typeface="Fira Sans"/>
            </a:endParaRPr>
          </a:p>
          <a:p>
            <a:pPr indent="-343376" lvl="0" marL="457200" rtl="0" algn="l">
              <a:lnSpc>
                <a:spcPct val="90000"/>
              </a:lnSpc>
              <a:spcBef>
                <a:spcPts val="1200"/>
              </a:spcBef>
              <a:spcAft>
                <a:spcPts val="0"/>
              </a:spcAft>
              <a:buClr>
                <a:srgbClr val="28324A"/>
              </a:buClr>
              <a:buSzPts val="1808"/>
              <a:buFont typeface="Fira Sans"/>
              <a:buChar char="-"/>
            </a:pPr>
            <a:r>
              <a:rPr lang="en-GB" sz="1807">
                <a:solidFill>
                  <a:srgbClr val="28324A"/>
                </a:solidFill>
                <a:latin typeface="Fira Sans"/>
                <a:ea typeface="Fira Sans"/>
                <a:cs typeface="Fira Sans"/>
                <a:sym typeface="Fira Sans"/>
              </a:rPr>
              <a:t>We iterate over all the blocks updating &lt;leastRecentsecondAccessTime&gt; and storing the respective block. </a:t>
            </a:r>
            <a:r>
              <a:rPr lang="en-GB" sz="1807">
                <a:solidFill>
                  <a:srgbClr val="28324A"/>
                </a:solidFill>
                <a:latin typeface="Fira Sans"/>
                <a:ea typeface="Fira Sans"/>
                <a:cs typeface="Fira Sans"/>
                <a:sym typeface="Fira Sans"/>
              </a:rPr>
              <a:t>  </a:t>
            </a:r>
            <a:endParaRPr sz="1807">
              <a:solidFill>
                <a:srgbClr val="28324A"/>
              </a:solidFill>
              <a:latin typeface="Fira Sans"/>
              <a:ea typeface="Fira Sans"/>
              <a:cs typeface="Fira Sans"/>
              <a:sym typeface="Fira Sans"/>
            </a:endParaRPr>
          </a:p>
          <a:p>
            <a:pPr indent="-343376" lvl="0" marL="457200" rtl="0" algn="l">
              <a:lnSpc>
                <a:spcPct val="90000"/>
              </a:lnSpc>
              <a:spcBef>
                <a:spcPts val="0"/>
              </a:spcBef>
              <a:spcAft>
                <a:spcPts val="0"/>
              </a:spcAft>
              <a:buClr>
                <a:srgbClr val="28324A"/>
              </a:buClr>
              <a:buSzPts val="1808"/>
              <a:buFont typeface="Fira Sans"/>
              <a:buChar char="-"/>
            </a:pPr>
            <a:r>
              <a:rPr lang="en-GB" sz="1807">
                <a:solidFill>
                  <a:srgbClr val="28324A"/>
                </a:solidFill>
                <a:latin typeface="Fira Sans"/>
                <a:ea typeface="Fira Sans"/>
                <a:cs typeface="Fira Sans"/>
                <a:sym typeface="Fira Sans"/>
              </a:rPr>
              <a:t>At the end of the loop, the block with the least second most recent access time is replaced. </a:t>
            </a:r>
            <a:endParaRPr sz="1807">
              <a:solidFill>
                <a:srgbClr val="28324A"/>
              </a:solidFill>
              <a:latin typeface="Fira Sans"/>
              <a:ea typeface="Fira Sans"/>
              <a:cs typeface="Fira Sans"/>
              <a:sym typeface="Fira Sans"/>
            </a:endParaRPr>
          </a:p>
        </p:txBody>
      </p:sp>
      <p:pic>
        <p:nvPicPr>
          <p:cNvPr id="208" name="Google Shape;208;p27"/>
          <p:cNvPicPr preferRelativeResize="0"/>
          <p:nvPr/>
        </p:nvPicPr>
        <p:blipFill>
          <a:blip r:embed="rId3">
            <a:alphaModFix/>
          </a:blip>
          <a:stretch>
            <a:fillRect/>
          </a:stretch>
        </p:blipFill>
        <p:spPr>
          <a:xfrm>
            <a:off x="184675" y="3116275"/>
            <a:ext cx="8774651" cy="1839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8"/>
          <p:cNvSpPr txBox="1"/>
          <p:nvPr>
            <p:ph type="title"/>
          </p:nvPr>
        </p:nvSpPr>
        <p:spPr>
          <a:xfrm>
            <a:off x="311750" y="831175"/>
            <a:ext cx="5334900" cy="12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4000">
                <a:latin typeface="Source Sans Pro"/>
                <a:ea typeface="Source Sans Pro"/>
                <a:cs typeface="Source Sans Pro"/>
                <a:sym typeface="Source Sans Pro"/>
              </a:rPr>
              <a:t>PERFORMANCE </a:t>
            </a:r>
            <a:endParaRPr sz="4000">
              <a:latin typeface="Source Sans Pro"/>
              <a:ea typeface="Source Sans Pro"/>
              <a:cs typeface="Source Sans Pro"/>
              <a:sym typeface="Source Sans Pro"/>
            </a:endParaRPr>
          </a:p>
          <a:p>
            <a:pPr indent="0" lvl="0" marL="0" rtl="0" algn="l">
              <a:spcBef>
                <a:spcPts val="0"/>
              </a:spcBef>
              <a:spcAft>
                <a:spcPts val="0"/>
              </a:spcAft>
              <a:buSzPts val="990"/>
              <a:buNone/>
            </a:pPr>
            <a:r>
              <a:rPr lang="en-GB" sz="4000">
                <a:latin typeface="Source Sans Pro"/>
                <a:ea typeface="Source Sans Pro"/>
                <a:cs typeface="Source Sans Pro"/>
                <a:sym typeface="Source Sans Pro"/>
              </a:rPr>
              <a:t>COMPARISON</a:t>
            </a:r>
            <a:endParaRPr sz="4000">
              <a:latin typeface="Source Sans Pro"/>
              <a:ea typeface="Source Sans Pro"/>
              <a:cs typeface="Source Sans Pro"/>
              <a:sym typeface="Source Sans Pro"/>
            </a:endParaRPr>
          </a:p>
        </p:txBody>
      </p:sp>
      <p:sp>
        <p:nvSpPr>
          <p:cNvPr id="214" name="Google Shape;214;p28"/>
          <p:cNvSpPr txBox="1"/>
          <p:nvPr>
            <p:ph idx="1" type="body"/>
          </p:nvPr>
        </p:nvSpPr>
        <p:spPr>
          <a:xfrm>
            <a:off x="311700" y="2121425"/>
            <a:ext cx="5334900" cy="204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800">
                <a:solidFill>
                  <a:schemeClr val="lt1"/>
                </a:solidFill>
                <a:latin typeface="Fira Sans"/>
                <a:ea typeface="Fira Sans"/>
                <a:cs typeface="Fira Sans"/>
                <a:sym typeface="Fira Sans"/>
              </a:rPr>
              <a:t>For the performance comparison and analysis, following assumptions have been taken: </a:t>
            </a:r>
            <a:endParaRPr sz="1800">
              <a:solidFill>
                <a:schemeClr val="lt1"/>
              </a:solidFill>
              <a:latin typeface="Fira Sans"/>
              <a:ea typeface="Fira Sans"/>
              <a:cs typeface="Fira Sans"/>
              <a:sym typeface="Fira Sans"/>
            </a:endParaRPr>
          </a:p>
          <a:p>
            <a:pPr indent="-342900" lvl="0" marL="457200" rtl="0" algn="l">
              <a:spcBef>
                <a:spcPts val="1200"/>
              </a:spcBef>
              <a:spcAft>
                <a:spcPts val="0"/>
              </a:spcAft>
              <a:buClr>
                <a:schemeClr val="lt1"/>
              </a:buClr>
              <a:buSzPts val="1800"/>
              <a:buFont typeface="Fira Sans"/>
              <a:buChar char="-"/>
            </a:pPr>
            <a:r>
              <a:rPr lang="en-GB" sz="1800">
                <a:solidFill>
                  <a:schemeClr val="lt1"/>
                </a:solidFill>
                <a:latin typeface="Fira Sans"/>
                <a:ea typeface="Fira Sans"/>
                <a:cs typeface="Fira Sans"/>
                <a:sym typeface="Fira Sans"/>
              </a:rPr>
              <a:t>Access type is Fully Associative Mapping</a:t>
            </a:r>
            <a:endParaRPr sz="1800">
              <a:solidFill>
                <a:schemeClr val="lt1"/>
              </a:solidFill>
              <a:latin typeface="Fira Sans"/>
              <a:ea typeface="Fira Sans"/>
              <a:cs typeface="Fira Sans"/>
              <a:sym typeface="Fira Sans"/>
            </a:endParaRPr>
          </a:p>
          <a:p>
            <a:pPr indent="-342900" lvl="0" marL="457200" rtl="0" algn="l">
              <a:spcBef>
                <a:spcPts val="0"/>
              </a:spcBef>
              <a:spcAft>
                <a:spcPts val="0"/>
              </a:spcAft>
              <a:buClr>
                <a:schemeClr val="lt1"/>
              </a:buClr>
              <a:buSzPts val="1800"/>
              <a:buFont typeface="Fira Sans"/>
              <a:buChar char="-"/>
            </a:pPr>
            <a:r>
              <a:rPr lang="en-GB" sz="1800">
                <a:solidFill>
                  <a:schemeClr val="lt1"/>
                </a:solidFill>
                <a:latin typeface="Fira Sans"/>
                <a:ea typeface="Fira Sans"/>
                <a:cs typeface="Fira Sans"/>
                <a:sym typeface="Fira Sans"/>
              </a:rPr>
              <a:t>No of blocks in cache = 4</a:t>
            </a:r>
            <a:endParaRPr sz="1800">
              <a:solidFill>
                <a:schemeClr val="lt1"/>
              </a:solidFill>
              <a:latin typeface="Fira Sans"/>
              <a:ea typeface="Fira Sans"/>
              <a:cs typeface="Fira Sans"/>
              <a:sym typeface="Fira Sans"/>
            </a:endParaRPr>
          </a:p>
          <a:p>
            <a:pPr indent="-342900" lvl="0" marL="457200" rtl="0" algn="l">
              <a:spcBef>
                <a:spcPts val="0"/>
              </a:spcBef>
              <a:spcAft>
                <a:spcPts val="0"/>
              </a:spcAft>
              <a:buClr>
                <a:schemeClr val="lt1"/>
              </a:buClr>
              <a:buSzPts val="1800"/>
              <a:buFont typeface="Fira Sans"/>
              <a:buChar char="-"/>
            </a:pPr>
            <a:r>
              <a:rPr lang="en-GB" sz="1800">
                <a:solidFill>
                  <a:schemeClr val="lt1"/>
                </a:solidFill>
                <a:latin typeface="Fira Sans"/>
                <a:ea typeface="Fira Sans"/>
                <a:cs typeface="Fira Sans"/>
                <a:sym typeface="Fira Sans"/>
              </a:rPr>
              <a:t>No of words in a block = 2</a:t>
            </a:r>
            <a:endParaRPr sz="1800">
              <a:solidFill>
                <a:schemeClr val="lt1"/>
              </a:solidFill>
              <a:latin typeface="Fira Sans"/>
              <a:ea typeface="Fira Sans"/>
              <a:cs typeface="Fira Sans"/>
              <a:sym typeface="Fir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Source Sans Pro"/>
                <a:ea typeface="Source Sans Pro"/>
                <a:cs typeface="Source Sans Pro"/>
                <a:sym typeface="Source Sans Pro"/>
              </a:rPr>
              <a:t>MIPS PROGRAMS USED:</a:t>
            </a:r>
            <a:endParaRPr>
              <a:latin typeface="Source Sans Pro"/>
              <a:ea typeface="Source Sans Pro"/>
              <a:cs typeface="Source Sans Pro"/>
              <a:sym typeface="Source Sans Pro"/>
            </a:endParaRPr>
          </a:p>
        </p:txBody>
      </p:sp>
      <p:sp>
        <p:nvSpPr>
          <p:cNvPr id="220" name="Google Shape;220;p29"/>
          <p:cNvSpPr txBox="1"/>
          <p:nvPr>
            <p:ph idx="1" type="body"/>
          </p:nvPr>
        </p:nvSpPr>
        <p:spPr>
          <a:xfrm>
            <a:off x="311700" y="1505700"/>
            <a:ext cx="3999900" cy="3076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800" u="sng">
                <a:solidFill>
                  <a:srgbClr val="000000"/>
                </a:solidFill>
                <a:latin typeface="Source Sans Pro"/>
                <a:ea typeface="Source Sans Pro"/>
                <a:cs typeface="Source Sans Pro"/>
                <a:sym typeface="Source Sans Pro"/>
              </a:rPr>
              <a:t>FIBONACCI SEQUENCE: </a:t>
            </a:r>
            <a:endParaRPr sz="1800" u="sng">
              <a:solidFill>
                <a:srgbClr val="000000"/>
              </a:solidFill>
              <a:latin typeface="Source Sans Pro"/>
              <a:ea typeface="Source Sans Pro"/>
              <a:cs typeface="Source Sans Pro"/>
              <a:sym typeface="Source Sans Pro"/>
            </a:endParaRPr>
          </a:p>
          <a:p>
            <a:pPr indent="0" lvl="0" marL="0" rtl="0" algn="l">
              <a:spcBef>
                <a:spcPts val="1200"/>
              </a:spcBef>
              <a:spcAft>
                <a:spcPts val="0"/>
              </a:spcAft>
              <a:buNone/>
            </a:pPr>
            <a:r>
              <a:rPr lang="en-GB" sz="1600">
                <a:solidFill>
                  <a:srgbClr val="000000"/>
                </a:solidFill>
                <a:latin typeface="Fira Sans"/>
                <a:ea typeface="Fira Sans"/>
                <a:cs typeface="Fira Sans"/>
                <a:sym typeface="Fira Sans"/>
              </a:rPr>
              <a:t>In this sequence, each kth number (k&gt;=2) is the sum of </a:t>
            </a:r>
            <a:r>
              <a:rPr lang="en-GB" sz="1600">
                <a:solidFill>
                  <a:srgbClr val="000000"/>
                </a:solidFill>
                <a:latin typeface="Fira Sans"/>
                <a:ea typeface="Fira Sans"/>
                <a:cs typeface="Fira Sans"/>
                <a:sym typeface="Fira Sans"/>
              </a:rPr>
              <a:t>preceding</a:t>
            </a:r>
            <a:r>
              <a:rPr lang="en-GB" sz="1600">
                <a:solidFill>
                  <a:srgbClr val="000000"/>
                </a:solidFill>
                <a:latin typeface="Fira Sans"/>
                <a:ea typeface="Fira Sans"/>
                <a:cs typeface="Fira Sans"/>
                <a:sym typeface="Fira Sans"/>
              </a:rPr>
              <a:t> two numbers. </a:t>
            </a:r>
            <a:endParaRPr sz="1600">
              <a:solidFill>
                <a:srgbClr val="000000"/>
              </a:solidFill>
              <a:latin typeface="Fira Sans"/>
              <a:ea typeface="Fira Sans"/>
              <a:cs typeface="Fira Sans"/>
              <a:sym typeface="Fira Sans"/>
            </a:endParaRPr>
          </a:p>
          <a:p>
            <a:pPr indent="0" lvl="0" marL="0" rtl="0" algn="l">
              <a:spcBef>
                <a:spcPts val="1200"/>
              </a:spcBef>
              <a:spcAft>
                <a:spcPts val="0"/>
              </a:spcAft>
              <a:buNone/>
            </a:pPr>
            <a:r>
              <a:rPr lang="en-GB" sz="1600">
                <a:solidFill>
                  <a:srgbClr val="000000"/>
                </a:solidFill>
                <a:latin typeface="Fira Sans"/>
                <a:ea typeface="Fira Sans"/>
                <a:cs typeface="Fira Sans"/>
                <a:sym typeface="Fira Sans"/>
              </a:rPr>
              <a:t>F(n) = F(n-1) + F(n-2)</a:t>
            </a:r>
            <a:endParaRPr sz="1600">
              <a:solidFill>
                <a:srgbClr val="000000"/>
              </a:solidFill>
              <a:latin typeface="Fira Sans"/>
              <a:ea typeface="Fira Sans"/>
              <a:cs typeface="Fira Sans"/>
              <a:sym typeface="Fira Sans"/>
            </a:endParaRPr>
          </a:p>
          <a:p>
            <a:pPr indent="0" lvl="0" marL="0" rtl="0" algn="l">
              <a:spcBef>
                <a:spcPts val="1200"/>
              </a:spcBef>
              <a:spcAft>
                <a:spcPts val="1200"/>
              </a:spcAft>
              <a:buNone/>
            </a:pPr>
            <a:r>
              <a:rPr lang="en-GB" sz="1600">
                <a:solidFill>
                  <a:srgbClr val="000000"/>
                </a:solidFill>
                <a:latin typeface="Fira Sans"/>
                <a:ea typeface="Fira Sans"/>
                <a:cs typeface="Fira Sans"/>
                <a:sym typeface="Fira Sans"/>
              </a:rPr>
              <a:t>where, </a:t>
            </a:r>
            <a:br>
              <a:rPr lang="en-GB" sz="1600">
                <a:solidFill>
                  <a:srgbClr val="000000"/>
                </a:solidFill>
                <a:latin typeface="Fira Sans"/>
                <a:ea typeface="Fira Sans"/>
                <a:cs typeface="Fira Sans"/>
                <a:sym typeface="Fira Sans"/>
              </a:rPr>
            </a:br>
            <a:r>
              <a:rPr lang="en-GB" sz="1600">
                <a:solidFill>
                  <a:srgbClr val="000000"/>
                </a:solidFill>
                <a:latin typeface="Fira Sans"/>
                <a:ea typeface="Fira Sans"/>
                <a:cs typeface="Fira Sans"/>
                <a:sym typeface="Fira Sans"/>
              </a:rPr>
              <a:t>F(n) represents the </a:t>
            </a:r>
            <a:r>
              <a:rPr lang="en-GB" sz="1600">
                <a:solidFill>
                  <a:srgbClr val="000000"/>
                </a:solidFill>
                <a:latin typeface="Fira Sans"/>
                <a:ea typeface="Fira Sans"/>
                <a:cs typeface="Fira Sans"/>
                <a:sym typeface="Fira Sans"/>
              </a:rPr>
              <a:t>nth</a:t>
            </a:r>
            <a:r>
              <a:rPr lang="en-GB" sz="1600">
                <a:solidFill>
                  <a:srgbClr val="000000"/>
                </a:solidFill>
                <a:latin typeface="Fira Sans"/>
                <a:ea typeface="Fira Sans"/>
                <a:cs typeface="Fira Sans"/>
                <a:sym typeface="Fira Sans"/>
              </a:rPr>
              <a:t> fibonacci number</a:t>
            </a:r>
            <a:br>
              <a:rPr lang="en-GB" sz="1600">
                <a:solidFill>
                  <a:srgbClr val="000000"/>
                </a:solidFill>
                <a:latin typeface="Fira Sans"/>
                <a:ea typeface="Fira Sans"/>
                <a:cs typeface="Fira Sans"/>
                <a:sym typeface="Fira Sans"/>
              </a:rPr>
            </a:br>
            <a:r>
              <a:rPr lang="en-GB" sz="1600">
                <a:solidFill>
                  <a:srgbClr val="000000"/>
                </a:solidFill>
                <a:latin typeface="Fira Sans"/>
                <a:ea typeface="Fira Sans"/>
                <a:cs typeface="Fira Sans"/>
                <a:sym typeface="Fira Sans"/>
              </a:rPr>
              <a:t>n&gt;=2</a:t>
            </a:r>
            <a:br>
              <a:rPr lang="en-GB" sz="1600">
                <a:solidFill>
                  <a:srgbClr val="000000"/>
                </a:solidFill>
                <a:latin typeface="Fira Sans"/>
                <a:ea typeface="Fira Sans"/>
                <a:cs typeface="Fira Sans"/>
                <a:sym typeface="Fira Sans"/>
              </a:rPr>
            </a:br>
            <a:r>
              <a:rPr lang="en-GB" sz="1600">
                <a:solidFill>
                  <a:srgbClr val="000000"/>
                </a:solidFill>
                <a:latin typeface="Fira Sans"/>
                <a:ea typeface="Fira Sans"/>
                <a:cs typeface="Fira Sans"/>
                <a:sym typeface="Fira Sans"/>
              </a:rPr>
              <a:t>F(0) = 0, F(1) = 1 </a:t>
            </a:r>
            <a:br>
              <a:rPr lang="en-GB" sz="1600">
                <a:latin typeface="Fira Sans"/>
                <a:ea typeface="Fira Sans"/>
                <a:cs typeface="Fira Sans"/>
                <a:sym typeface="Fira Sans"/>
              </a:rPr>
            </a:br>
            <a:endParaRPr sz="1600">
              <a:latin typeface="Fira Sans"/>
              <a:ea typeface="Fira Sans"/>
              <a:cs typeface="Fira Sans"/>
              <a:sym typeface="Fira Sans"/>
            </a:endParaRPr>
          </a:p>
        </p:txBody>
      </p:sp>
      <p:sp>
        <p:nvSpPr>
          <p:cNvPr id="221" name="Google Shape;221;p29"/>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800" u="sng">
                <a:solidFill>
                  <a:srgbClr val="000000"/>
                </a:solidFill>
              </a:rPr>
              <a:t>FACTORIAL OF A NUMBER</a:t>
            </a:r>
            <a:endParaRPr sz="1800" u="sng">
              <a:solidFill>
                <a:srgbClr val="000000"/>
              </a:solidFill>
            </a:endParaRPr>
          </a:p>
          <a:p>
            <a:pPr indent="0" lvl="0" marL="0" rtl="0" algn="l">
              <a:spcBef>
                <a:spcPts val="1200"/>
              </a:spcBef>
              <a:spcAft>
                <a:spcPts val="0"/>
              </a:spcAft>
              <a:buNone/>
            </a:pPr>
            <a:r>
              <a:rPr lang="en-GB" sz="1600">
                <a:solidFill>
                  <a:srgbClr val="000000"/>
                </a:solidFill>
                <a:latin typeface="Fira Sans"/>
                <a:ea typeface="Fira Sans"/>
                <a:cs typeface="Fira Sans"/>
                <a:sym typeface="Fira Sans"/>
              </a:rPr>
              <a:t>Factorial of a number n is the product of all numbers from 1 to n. </a:t>
            </a:r>
            <a:endParaRPr sz="1600">
              <a:solidFill>
                <a:srgbClr val="000000"/>
              </a:solidFill>
              <a:latin typeface="Fira Sans"/>
              <a:ea typeface="Fira Sans"/>
              <a:cs typeface="Fira Sans"/>
              <a:sym typeface="Fira Sans"/>
            </a:endParaRPr>
          </a:p>
          <a:p>
            <a:pPr indent="0" lvl="0" marL="0" rtl="0" algn="l">
              <a:spcBef>
                <a:spcPts val="1200"/>
              </a:spcBef>
              <a:spcAft>
                <a:spcPts val="0"/>
              </a:spcAft>
              <a:buNone/>
            </a:pPr>
            <a:r>
              <a:rPr lang="en-GB" sz="1600">
                <a:solidFill>
                  <a:srgbClr val="000000"/>
                </a:solidFill>
                <a:latin typeface="Fira Sans"/>
                <a:ea typeface="Fira Sans"/>
                <a:cs typeface="Fira Sans"/>
                <a:sym typeface="Fira Sans"/>
              </a:rPr>
              <a:t>Fac(n) = 1*2*3*4*....*n</a:t>
            </a:r>
            <a:endParaRPr sz="1600">
              <a:solidFill>
                <a:srgbClr val="000000"/>
              </a:solidFill>
              <a:latin typeface="Fira Sans"/>
              <a:ea typeface="Fira Sans"/>
              <a:cs typeface="Fira Sans"/>
              <a:sym typeface="Fira Sans"/>
            </a:endParaRPr>
          </a:p>
          <a:p>
            <a:pPr indent="0" lvl="0" marL="0" rtl="0" algn="l">
              <a:spcBef>
                <a:spcPts val="1200"/>
              </a:spcBef>
              <a:spcAft>
                <a:spcPts val="1200"/>
              </a:spcAft>
              <a:buNone/>
            </a:pPr>
            <a:r>
              <a:rPr lang="en-GB" sz="1600">
                <a:solidFill>
                  <a:srgbClr val="000000"/>
                </a:solidFill>
                <a:latin typeface="Fira Sans"/>
                <a:ea typeface="Fira Sans"/>
                <a:cs typeface="Fira Sans"/>
                <a:sym typeface="Fira Sans"/>
              </a:rPr>
              <a:t>where, Fac(n) is the factorial of the nth number</a:t>
            </a:r>
            <a:br>
              <a:rPr lang="en-GB" sz="1600">
                <a:solidFill>
                  <a:srgbClr val="000000"/>
                </a:solidFill>
                <a:latin typeface="Fira Sans"/>
                <a:ea typeface="Fira Sans"/>
                <a:cs typeface="Fira Sans"/>
                <a:sym typeface="Fira Sans"/>
              </a:rPr>
            </a:br>
            <a:r>
              <a:rPr lang="en-GB" sz="1600">
                <a:solidFill>
                  <a:srgbClr val="000000"/>
                </a:solidFill>
                <a:latin typeface="Fira Sans"/>
                <a:ea typeface="Fira Sans"/>
                <a:cs typeface="Fira Sans"/>
                <a:sym typeface="Fira Sans"/>
              </a:rPr>
              <a:t>Also, Fac(0) = 1</a:t>
            </a:r>
            <a:endParaRPr sz="1600">
              <a:solidFill>
                <a:srgbClr val="000000"/>
              </a:solidFill>
              <a:latin typeface="Fira Sans"/>
              <a:ea typeface="Fira Sans"/>
              <a:cs typeface="Fira Sans"/>
              <a:sym typeface="Fir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1800">
                <a:latin typeface="Source Sans Pro"/>
                <a:ea typeface="Source Sans Pro"/>
                <a:cs typeface="Source Sans Pro"/>
                <a:sym typeface="Source Sans Pro"/>
              </a:rPr>
              <a:t>FIBONACCI, RANDOM REPLACEMENT POLICY, CACHE HIT RATE =  80%</a:t>
            </a:r>
            <a:endParaRPr sz="1800">
              <a:latin typeface="Source Sans Pro"/>
              <a:ea typeface="Source Sans Pro"/>
              <a:cs typeface="Source Sans Pro"/>
              <a:sym typeface="Source Sans Pro"/>
            </a:endParaRPr>
          </a:p>
        </p:txBody>
      </p:sp>
      <p:pic>
        <p:nvPicPr>
          <p:cNvPr id="227" name="Google Shape;227;p30"/>
          <p:cNvPicPr preferRelativeResize="0"/>
          <p:nvPr/>
        </p:nvPicPr>
        <p:blipFill>
          <a:blip r:embed="rId3">
            <a:alphaModFix/>
          </a:blip>
          <a:stretch>
            <a:fillRect/>
          </a:stretch>
        </p:blipFill>
        <p:spPr>
          <a:xfrm>
            <a:off x="1433413" y="264575"/>
            <a:ext cx="6277174" cy="3534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1800">
                <a:latin typeface="Source Sans Pro"/>
                <a:ea typeface="Source Sans Pro"/>
                <a:cs typeface="Source Sans Pro"/>
                <a:sym typeface="Source Sans Pro"/>
              </a:rPr>
              <a:t>FIBONACCI, FIFO REPLACEMENT POLICY, CACHE HIT RATE = 75%</a:t>
            </a:r>
            <a:endParaRPr sz="1800">
              <a:latin typeface="Source Sans Pro"/>
              <a:ea typeface="Source Sans Pro"/>
              <a:cs typeface="Source Sans Pro"/>
              <a:sym typeface="Source Sans Pro"/>
            </a:endParaRPr>
          </a:p>
        </p:txBody>
      </p:sp>
      <p:pic>
        <p:nvPicPr>
          <p:cNvPr id="233" name="Google Shape;233;p31"/>
          <p:cNvPicPr preferRelativeResize="0"/>
          <p:nvPr/>
        </p:nvPicPr>
        <p:blipFill>
          <a:blip r:embed="rId3">
            <a:alphaModFix/>
          </a:blip>
          <a:stretch>
            <a:fillRect/>
          </a:stretch>
        </p:blipFill>
        <p:spPr>
          <a:xfrm>
            <a:off x="1344138" y="264575"/>
            <a:ext cx="6455725" cy="3635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1800">
                <a:latin typeface="Source Sans Pro"/>
                <a:ea typeface="Source Sans Pro"/>
                <a:cs typeface="Source Sans Pro"/>
                <a:sym typeface="Source Sans Pro"/>
              </a:rPr>
              <a:t>FIBONACCI, LFU REPLACEMENT POLICY, CACHE HIT RATE = 75%</a:t>
            </a:r>
            <a:endParaRPr sz="1800">
              <a:latin typeface="Source Sans Pro"/>
              <a:ea typeface="Source Sans Pro"/>
              <a:cs typeface="Source Sans Pro"/>
              <a:sym typeface="Source Sans Pro"/>
            </a:endParaRPr>
          </a:p>
        </p:txBody>
      </p:sp>
      <p:pic>
        <p:nvPicPr>
          <p:cNvPr id="239" name="Google Shape;239;p32"/>
          <p:cNvPicPr preferRelativeResize="0"/>
          <p:nvPr/>
        </p:nvPicPr>
        <p:blipFill>
          <a:blip r:embed="rId3">
            <a:alphaModFix/>
          </a:blip>
          <a:stretch>
            <a:fillRect/>
          </a:stretch>
        </p:blipFill>
        <p:spPr>
          <a:xfrm>
            <a:off x="1353525" y="254000"/>
            <a:ext cx="6436950" cy="3624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Source Sans Pro"/>
                <a:ea typeface="Source Sans Pro"/>
                <a:cs typeface="Source Sans Pro"/>
                <a:sym typeface="Source Sans Pro"/>
              </a:rPr>
              <a:t>CACHE : INTRODUCTION</a:t>
            </a:r>
            <a:endParaRPr>
              <a:latin typeface="Source Sans Pro"/>
              <a:ea typeface="Source Sans Pro"/>
              <a:cs typeface="Source Sans Pro"/>
              <a:sym typeface="Source Sans Pro"/>
            </a:endParaRPr>
          </a:p>
        </p:txBody>
      </p:sp>
      <p:sp>
        <p:nvSpPr>
          <p:cNvPr id="116" name="Google Shape;116;p15"/>
          <p:cNvSpPr txBox="1"/>
          <p:nvPr>
            <p:ph idx="1" type="body"/>
          </p:nvPr>
        </p:nvSpPr>
        <p:spPr>
          <a:xfrm>
            <a:off x="4644675" y="264575"/>
            <a:ext cx="4166400" cy="4572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GB" sz="1400">
                <a:solidFill>
                  <a:schemeClr val="dk1"/>
                </a:solidFill>
                <a:latin typeface="Fira Sans"/>
                <a:ea typeface="Fira Sans"/>
                <a:cs typeface="Fira Sans"/>
                <a:sym typeface="Fira Sans"/>
              </a:rPr>
              <a:t> - </a:t>
            </a:r>
            <a:r>
              <a:rPr lang="en-GB" sz="1400">
                <a:solidFill>
                  <a:schemeClr val="dk1"/>
                </a:solidFill>
                <a:latin typeface="Fira Sans"/>
                <a:ea typeface="Fira Sans"/>
                <a:cs typeface="Fira Sans"/>
                <a:sym typeface="Fira Sans"/>
              </a:rPr>
              <a:t>A cache is a storage component that stores data so that future data requests can be served faster. </a:t>
            </a:r>
            <a:endParaRPr sz="1400">
              <a:solidFill>
                <a:schemeClr val="dk1"/>
              </a:solidFill>
              <a:latin typeface="Fira Sans"/>
              <a:ea typeface="Fira Sans"/>
              <a:cs typeface="Fira Sans"/>
              <a:sym typeface="Fira Sans"/>
            </a:endParaRPr>
          </a:p>
          <a:p>
            <a:pPr indent="0" lvl="0" marL="0" rtl="0" algn="l">
              <a:lnSpc>
                <a:spcPct val="105000"/>
              </a:lnSpc>
              <a:spcBef>
                <a:spcPts val="1200"/>
              </a:spcBef>
              <a:spcAft>
                <a:spcPts val="0"/>
              </a:spcAft>
              <a:buNone/>
            </a:pPr>
            <a:r>
              <a:rPr lang="en-GB" sz="1400">
                <a:solidFill>
                  <a:schemeClr val="dk1"/>
                </a:solidFill>
                <a:latin typeface="Fira Sans"/>
                <a:ea typeface="Fira Sans"/>
                <a:cs typeface="Fira Sans"/>
                <a:sym typeface="Fira Sans"/>
              </a:rPr>
              <a:t> - It basically makes use of principle of locality of access. There are two types of locality access: </a:t>
            </a:r>
            <a:br>
              <a:rPr lang="en-GB" sz="1400">
                <a:solidFill>
                  <a:schemeClr val="dk1"/>
                </a:solidFill>
                <a:latin typeface="Fira Sans"/>
                <a:ea typeface="Fira Sans"/>
                <a:cs typeface="Fira Sans"/>
                <a:sym typeface="Fira Sans"/>
              </a:rPr>
            </a:br>
            <a:r>
              <a:rPr lang="en-GB" sz="1400">
                <a:solidFill>
                  <a:schemeClr val="dk1"/>
                </a:solidFill>
                <a:latin typeface="Fira Sans"/>
                <a:ea typeface="Fira Sans"/>
                <a:cs typeface="Fira Sans"/>
                <a:sym typeface="Fira Sans"/>
              </a:rPr>
              <a:t>1. Temporal Locality                  2. Spatial Locality</a:t>
            </a:r>
            <a:endParaRPr sz="1400">
              <a:solidFill>
                <a:schemeClr val="dk1"/>
              </a:solidFill>
              <a:latin typeface="Fira Sans"/>
              <a:ea typeface="Fira Sans"/>
              <a:cs typeface="Fira Sans"/>
              <a:sym typeface="Fira Sans"/>
            </a:endParaRPr>
          </a:p>
          <a:p>
            <a:pPr indent="0" lvl="0" marL="0" rtl="0" algn="l">
              <a:lnSpc>
                <a:spcPct val="105000"/>
              </a:lnSpc>
              <a:spcBef>
                <a:spcPts val="1200"/>
              </a:spcBef>
              <a:spcAft>
                <a:spcPts val="1200"/>
              </a:spcAft>
              <a:buNone/>
            </a:pPr>
            <a:r>
              <a:rPr lang="en-GB" sz="1400">
                <a:solidFill>
                  <a:schemeClr val="dk1"/>
                </a:solidFill>
                <a:latin typeface="Fira Sans"/>
                <a:ea typeface="Fira Sans"/>
                <a:cs typeface="Fira Sans"/>
                <a:sym typeface="Fira Sans"/>
              </a:rPr>
              <a:t> - Data Mapping between main memory and cache is of following three types: </a:t>
            </a:r>
            <a:br>
              <a:rPr lang="en-GB" sz="1400">
                <a:solidFill>
                  <a:schemeClr val="dk1"/>
                </a:solidFill>
                <a:latin typeface="Fira Sans"/>
                <a:ea typeface="Fira Sans"/>
                <a:cs typeface="Fira Sans"/>
                <a:sym typeface="Fira Sans"/>
              </a:rPr>
            </a:br>
            <a:r>
              <a:rPr lang="en-GB" sz="1400">
                <a:solidFill>
                  <a:schemeClr val="dk1"/>
                </a:solidFill>
                <a:latin typeface="Fira Sans"/>
                <a:ea typeface="Fira Sans"/>
                <a:cs typeface="Fira Sans"/>
                <a:sym typeface="Fira Sans"/>
              </a:rPr>
              <a:t>1. Direct Mapping        2. Set-Associative Mapping  </a:t>
            </a:r>
            <a:br>
              <a:rPr lang="en-GB" sz="1400">
                <a:solidFill>
                  <a:schemeClr val="dk1"/>
                </a:solidFill>
                <a:latin typeface="Fira Sans"/>
                <a:ea typeface="Fira Sans"/>
                <a:cs typeface="Fira Sans"/>
                <a:sym typeface="Fira Sans"/>
              </a:rPr>
            </a:br>
            <a:r>
              <a:rPr lang="en-GB" sz="1400">
                <a:solidFill>
                  <a:schemeClr val="dk1"/>
                </a:solidFill>
                <a:latin typeface="Fira Sans"/>
                <a:ea typeface="Fira Sans"/>
                <a:cs typeface="Fira Sans"/>
                <a:sym typeface="Fira Sans"/>
              </a:rPr>
              <a:t>                3. Fully Associative Mapping </a:t>
            </a:r>
            <a:br>
              <a:rPr lang="en-GB" sz="1400">
                <a:solidFill>
                  <a:schemeClr val="dk1"/>
                </a:solidFill>
                <a:latin typeface="Fira Sans"/>
                <a:ea typeface="Fira Sans"/>
                <a:cs typeface="Fira Sans"/>
                <a:sym typeface="Fira Sans"/>
              </a:rPr>
            </a:br>
            <a:br>
              <a:rPr lang="en-GB" sz="1400">
                <a:solidFill>
                  <a:schemeClr val="dk1"/>
                </a:solidFill>
                <a:latin typeface="Fira Sans"/>
                <a:ea typeface="Fira Sans"/>
                <a:cs typeface="Fira Sans"/>
                <a:sym typeface="Fira Sans"/>
              </a:rPr>
            </a:br>
            <a:r>
              <a:rPr lang="en-GB" sz="1400">
                <a:solidFill>
                  <a:schemeClr val="dk1"/>
                </a:solidFill>
                <a:latin typeface="Fira Sans"/>
                <a:ea typeface="Fira Sans"/>
                <a:cs typeface="Fira Sans"/>
                <a:sym typeface="Fira Sans"/>
              </a:rPr>
              <a:t> - Cache bridges the speed gap between the processor and the main memory. The yare usually found on the processor chip. </a:t>
            </a:r>
            <a:br>
              <a:rPr lang="en-GB" sz="1400">
                <a:solidFill>
                  <a:schemeClr val="dk1"/>
                </a:solidFill>
                <a:latin typeface="Fira Sans"/>
                <a:ea typeface="Fira Sans"/>
                <a:cs typeface="Fira Sans"/>
                <a:sym typeface="Fira Sans"/>
              </a:rPr>
            </a:br>
            <a:br>
              <a:rPr lang="en-GB" sz="1400">
                <a:solidFill>
                  <a:schemeClr val="dk1"/>
                </a:solidFill>
                <a:latin typeface="Fira Sans"/>
                <a:ea typeface="Fira Sans"/>
                <a:cs typeface="Fira Sans"/>
                <a:sym typeface="Fira Sans"/>
              </a:rPr>
            </a:br>
            <a:r>
              <a:rPr lang="en-GB" sz="1400">
                <a:solidFill>
                  <a:schemeClr val="dk1"/>
                </a:solidFill>
                <a:latin typeface="Fira Sans"/>
                <a:ea typeface="Fira Sans"/>
                <a:cs typeface="Fira Sans"/>
                <a:sym typeface="Fira Sans"/>
              </a:rPr>
              <a:t> - The storage of cache is limited. Block Replacement policies are used to determine which block is to be replaced in case the cache is full.</a:t>
            </a:r>
            <a:endParaRPr sz="1400">
              <a:solidFill>
                <a:schemeClr val="dk1"/>
              </a:solidFill>
              <a:latin typeface="Fira Sans"/>
              <a:ea typeface="Fira Sans"/>
              <a:cs typeface="Fira Sans"/>
              <a:sym typeface="Fira Sans"/>
            </a:endParaRPr>
          </a:p>
        </p:txBody>
      </p:sp>
      <p:pic>
        <p:nvPicPr>
          <p:cNvPr id="117" name="Google Shape;117;p15"/>
          <p:cNvPicPr preferRelativeResize="0"/>
          <p:nvPr/>
        </p:nvPicPr>
        <p:blipFill>
          <a:blip r:embed="rId3">
            <a:alphaModFix/>
          </a:blip>
          <a:stretch>
            <a:fillRect/>
          </a:stretch>
        </p:blipFill>
        <p:spPr>
          <a:xfrm>
            <a:off x="-4975" y="2868000"/>
            <a:ext cx="4339876" cy="159607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1800">
                <a:latin typeface="Source Sans Pro"/>
                <a:ea typeface="Source Sans Pro"/>
                <a:cs typeface="Source Sans Pro"/>
                <a:sym typeface="Source Sans Pro"/>
              </a:rPr>
              <a:t>FIBONACCI, LRU REPLACEMENT POLICY, CACHE HIT RATE = 84%</a:t>
            </a:r>
            <a:endParaRPr sz="1800">
              <a:latin typeface="Source Sans Pro"/>
              <a:ea typeface="Source Sans Pro"/>
              <a:cs typeface="Source Sans Pro"/>
              <a:sym typeface="Source Sans Pro"/>
            </a:endParaRPr>
          </a:p>
        </p:txBody>
      </p:sp>
      <p:pic>
        <p:nvPicPr>
          <p:cNvPr id="245" name="Google Shape;245;p33"/>
          <p:cNvPicPr preferRelativeResize="0"/>
          <p:nvPr/>
        </p:nvPicPr>
        <p:blipFill>
          <a:blip r:embed="rId3">
            <a:alphaModFix/>
          </a:blip>
          <a:stretch>
            <a:fillRect/>
          </a:stretch>
        </p:blipFill>
        <p:spPr>
          <a:xfrm>
            <a:off x="1372300" y="351375"/>
            <a:ext cx="6399400" cy="3603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1800">
                <a:latin typeface="Source Sans Pro"/>
                <a:ea typeface="Source Sans Pro"/>
                <a:cs typeface="Source Sans Pro"/>
                <a:sym typeface="Source Sans Pro"/>
              </a:rPr>
              <a:t>FIBONACCI, LRU 2 REPLACEMENT POLICY, CACHE HIT RATE = 84%</a:t>
            </a:r>
            <a:endParaRPr sz="1800">
              <a:latin typeface="Source Sans Pro"/>
              <a:ea typeface="Source Sans Pro"/>
              <a:cs typeface="Source Sans Pro"/>
              <a:sym typeface="Source Sans Pro"/>
            </a:endParaRPr>
          </a:p>
        </p:txBody>
      </p:sp>
      <p:pic>
        <p:nvPicPr>
          <p:cNvPr id="251" name="Google Shape;251;p34"/>
          <p:cNvPicPr preferRelativeResize="0"/>
          <p:nvPr/>
        </p:nvPicPr>
        <p:blipFill>
          <a:blip r:embed="rId3">
            <a:alphaModFix/>
          </a:blip>
          <a:stretch>
            <a:fillRect/>
          </a:stretch>
        </p:blipFill>
        <p:spPr>
          <a:xfrm>
            <a:off x="1362925" y="338675"/>
            <a:ext cx="6418125" cy="3614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idx="2" type="body"/>
          </p:nvPr>
        </p:nvSpPr>
        <p:spPr>
          <a:xfrm>
            <a:off x="4879025" y="306900"/>
            <a:ext cx="3954000" cy="4529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28324A"/>
              </a:buClr>
              <a:buSzPts val="1300"/>
              <a:buFont typeface="Fira Sans"/>
              <a:buChar char="●"/>
            </a:pPr>
            <a:r>
              <a:rPr lang="en-GB">
                <a:solidFill>
                  <a:srgbClr val="28324A"/>
                </a:solidFill>
                <a:latin typeface="Fira Sans"/>
                <a:ea typeface="Fira Sans"/>
                <a:cs typeface="Fira Sans"/>
                <a:sym typeface="Fira Sans"/>
              </a:rPr>
              <a:t>FIFO and LFU replacement policies have the worst performance. They have the least cache hit rate.</a:t>
            </a:r>
            <a:r>
              <a:rPr lang="en-GB">
                <a:solidFill>
                  <a:srgbClr val="28324A"/>
                </a:solidFill>
                <a:latin typeface="Fira Sans"/>
                <a:ea typeface="Fira Sans"/>
                <a:cs typeface="Fira Sans"/>
                <a:sym typeface="Fira Sans"/>
              </a:rPr>
              <a:t> </a:t>
            </a:r>
            <a:br>
              <a:rPr lang="en-GB">
                <a:solidFill>
                  <a:srgbClr val="28324A"/>
                </a:solidFill>
                <a:latin typeface="Fira Sans"/>
                <a:ea typeface="Fira Sans"/>
                <a:cs typeface="Fira Sans"/>
                <a:sym typeface="Fira Sans"/>
              </a:rPr>
            </a:br>
            <a:r>
              <a:rPr lang="en-GB">
                <a:solidFill>
                  <a:srgbClr val="28324A"/>
                </a:solidFill>
                <a:latin typeface="Fira Sans"/>
                <a:ea typeface="Fira Sans"/>
                <a:cs typeface="Fira Sans"/>
                <a:sym typeface="Fira Sans"/>
              </a:rPr>
              <a:t>And for FIFO as it is observed, the cache hit rate decreases when the number of  blocks is increased. It can be attributed to the fact that FIFO sometimes replaces an active block and brings it back after two or three memory accesses. This takes many times, because it writes in cache and brings it back to main memory in two steps. </a:t>
            </a:r>
            <a:br>
              <a:rPr lang="en-GB">
                <a:solidFill>
                  <a:srgbClr val="28324A"/>
                </a:solidFill>
                <a:latin typeface="Fira Sans"/>
                <a:ea typeface="Fira Sans"/>
                <a:cs typeface="Fira Sans"/>
                <a:sym typeface="Fira Sans"/>
              </a:rPr>
            </a:br>
            <a:endParaRPr>
              <a:solidFill>
                <a:srgbClr val="28324A"/>
              </a:solidFill>
              <a:latin typeface="Fira Sans"/>
              <a:ea typeface="Fira Sans"/>
              <a:cs typeface="Fira Sans"/>
              <a:sym typeface="Fira Sans"/>
            </a:endParaRPr>
          </a:p>
          <a:p>
            <a:pPr indent="-311150" lvl="0" marL="457200" rtl="0" algn="l">
              <a:spcBef>
                <a:spcPts val="0"/>
              </a:spcBef>
              <a:spcAft>
                <a:spcPts val="0"/>
              </a:spcAft>
              <a:buClr>
                <a:srgbClr val="28324A"/>
              </a:buClr>
              <a:buSzPts val="1300"/>
              <a:buFont typeface="Fira Sans"/>
              <a:buChar char="●"/>
            </a:pPr>
            <a:r>
              <a:rPr lang="en-GB">
                <a:solidFill>
                  <a:srgbClr val="28324A"/>
                </a:solidFill>
                <a:latin typeface="Fira Sans"/>
                <a:ea typeface="Fira Sans"/>
                <a:cs typeface="Fira Sans"/>
                <a:sym typeface="Fira Sans"/>
              </a:rPr>
              <a:t>LRU and LRU 2 are the best performers in this case, LRU is the better algorithm to implement in these conditions. The cache hit rate for LRU is even greater than Random.</a:t>
            </a:r>
            <a:br>
              <a:rPr lang="en-GB">
                <a:solidFill>
                  <a:srgbClr val="28324A"/>
                </a:solidFill>
                <a:latin typeface="Fira Sans"/>
                <a:ea typeface="Fira Sans"/>
                <a:cs typeface="Fira Sans"/>
                <a:sym typeface="Fira Sans"/>
              </a:rPr>
            </a:br>
            <a:endParaRPr>
              <a:solidFill>
                <a:srgbClr val="28324A"/>
              </a:solidFill>
              <a:latin typeface="Fira Sans"/>
              <a:ea typeface="Fira Sans"/>
              <a:cs typeface="Fira Sans"/>
              <a:sym typeface="Fira Sans"/>
            </a:endParaRPr>
          </a:p>
          <a:p>
            <a:pPr indent="-311150" lvl="0" marL="457200" rtl="0" algn="l">
              <a:spcBef>
                <a:spcPts val="0"/>
              </a:spcBef>
              <a:spcAft>
                <a:spcPts val="0"/>
              </a:spcAft>
              <a:buClr>
                <a:srgbClr val="28324A"/>
              </a:buClr>
              <a:buSzPts val="1300"/>
              <a:buFont typeface="Fira Sans"/>
              <a:buChar char="●"/>
            </a:pPr>
            <a:r>
              <a:rPr lang="en-GB">
                <a:solidFill>
                  <a:srgbClr val="28324A"/>
                </a:solidFill>
                <a:latin typeface="Fira Sans"/>
                <a:ea typeface="Fira Sans"/>
                <a:cs typeface="Fira Sans"/>
                <a:sym typeface="Fira Sans"/>
              </a:rPr>
              <a:t>Random has average </a:t>
            </a:r>
            <a:r>
              <a:rPr lang="en-GB">
                <a:solidFill>
                  <a:srgbClr val="28324A"/>
                </a:solidFill>
                <a:latin typeface="Fira Sans"/>
                <a:ea typeface="Fira Sans"/>
                <a:cs typeface="Fira Sans"/>
                <a:sym typeface="Fira Sans"/>
              </a:rPr>
              <a:t>performance</a:t>
            </a:r>
            <a:r>
              <a:rPr lang="en-GB">
                <a:solidFill>
                  <a:srgbClr val="28324A"/>
                </a:solidFill>
                <a:latin typeface="Fira Sans"/>
                <a:ea typeface="Fira Sans"/>
                <a:cs typeface="Fira Sans"/>
                <a:sym typeface="Fira Sans"/>
              </a:rPr>
              <a:t>.</a:t>
            </a:r>
            <a:endParaRPr>
              <a:solidFill>
                <a:srgbClr val="28324A"/>
              </a:solidFill>
              <a:latin typeface="Fira Sans"/>
              <a:ea typeface="Fira Sans"/>
              <a:cs typeface="Fira Sans"/>
              <a:sym typeface="Fira Sans"/>
            </a:endParaRPr>
          </a:p>
        </p:txBody>
      </p:sp>
      <p:graphicFrame>
        <p:nvGraphicFramePr>
          <p:cNvPr id="257" name="Google Shape;257;p35"/>
          <p:cNvGraphicFramePr/>
          <p:nvPr/>
        </p:nvGraphicFramePr>
        <p:xfrm>
          <a:off x="486838" y="1916525"/>
          <a:ext cx="3000000" cy="3000000"/>
        </p:xfrm>
        <a:graphic>
          <a:graphicData uri="http://schemas.openxmlformats.org/drawingml/2006/table">
            <a:tbl>
              <a:tblPr>
                <a:noFill/>
                <a:tableStyleId>{45BCF6BE-C757-4811-81D5-BF583C21FA66}</a:tableStyleId>
              </a:tblPr>
              <a:tblGrid>
                <a:gridCol w="1282925"/>
                <a:gridCol w="2278350"/>
              </a:tblGrid>
              <a:tr h="381000">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POLICY</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HIT RATE</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RANDOM</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80%</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FIFO</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75%</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LFU</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75%</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LRU</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84%</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LRU - 2</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84%</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
        <p:nvSpPr>
          <p:cNvPr id="258" name="Google Shape;258;p35"/>
          <p:cNvSpPr txBox="1"/>
          <p:nvPr>
            <p:ph type="title"/>
          </p:nvPr>
        </p:nvSpPr>
        <p:spPr>
          <a:xfrm>
            <a:off x="414213"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Source Sans Pro"/>
                <a:ea typeface="Source Sans Pro"/>
                <a:cs typeface="Source Sans Pro"/>
                <a:sym typeface="Source Sans Pro"/>
              </a:rPr>
              <a:t>ANALYSIS :</a:t>
            </a:r>
            <a:endParaRPr>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1800">
                <a:latin typeface="Source Sans Pro"/>
                <a:ea typeface="Source Sans Pro"/>
                <a:cs typeface="Source Sans Pro"/>
                <a:sym typeface="Source Sans Pro"/>
              </a:rPr>
              <a:t>FACTORIAL, RANDOM REPLACEMENT POLICY, CACHE HIT RATE = 76%</a:t>
            </a:r>
            <a:endParaRPr sz="1800">
              <a:latin typeface="Source Sans Pro"/>
              <a:ea typeface="Source Sans Pro"/>
              <a:cs typeface="Source Sans Pro"/>
              <a:sym typeface="Source Sans Pro"/>
            </a:endParaRPr>
          </a:p>
        </p:txBody>
      </p:sp>
      <p:pic>
        <p:nvPicPr>
          <p:cNvPr id="264" name="Google Shape;264;p36"/>
          <p:cNvPicPr preferRelativeResize="0"/>
          <p:nvPr/>
        </p:nvPicPr>
        <p:blipFill>
          <a:blip r:embed="rId3">
            <a:alphaModFix/>
          </a:blip>
          <a:stretch>
            <a:fillRect/>
          </a:stretch>
        </p:blipFill>
        <p:spPr>
          <a:xfrm>
            <a:off x="1345887" y="298300"/>
            <a:ext cx="6452225" cy="3633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1800">
                <a:latin typeface="Source Sans Pro"/>
                <a:ea typeface="Source Sans Pro"/>
                <a:cs typeface="Source Sans Pro"/>
                <a:sym typeface="Source Sans Pro"/>
              </a:rPr>
              <a:t>FACTORIAL, FIFO REPLACEMENT POLICY, CACHE HIT RATE = 77%</a:t>
            </a:r>
            <a:endParaRPr sz="1800">
              <a:latin typeface="Source Sans Pro"/>
              <a:ea typeface="Source Sans Pro"/>
              <a:cs typeface="Source Sans Pro"/>
              <a:sym typeface="Source Sans Pro"/>
            </a:endParaRPr>
          </a:p>
        </p:txBody>
      </p:sp>
      <p:pic>
        <p:nvPicPr>
          <p:cNvPr id="270" name="Google Shape;270;p37"/>
          <p:cNvPicPr preferRelativeResize="0"/>
          <p:nvPr/>
        </p:nvPicPr>
        <p:blipFill>
          <a:blip r:embed="rId3">
            <a:alphaModFix/>
          </a:blip>
          <a:stretch>
            <a:fillRect/>
          </a:stretch>
        </p:blipFill>
        <p:spPr>
          <a:xfrm>
            <a:off x="1344126" y="328075"/>
            <a:ext cx="6455725" cy="3635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1800">
                <a:latin typeface="Source Sans Pro"/>
                <a:ea typeface="Source Sans Pro"/>
                <a:cs typeface="Source Sans Pro"/>
                <a:sym typeface="Source Sans Pro"/>
              </a:rPr>
              <a:t>FACTORIAL, LFU REPLACEMENT POLICY, CACHE HIT RATE = 65%</a:t>
            </a:r>
            <a:endParaRPr sz="1800">
              <a:latin typeface="Source Sans Pro"/>
              <a:ea typeface="Source Sans Pro"/>
              <a:cs typeface="Source Sans Pro"/>
              <a:sym typeface="Source Sans Pro"/>
            </a:endParaRPr>
          </a:p>
        </p:txBody>
      </p:sp>
      <p:pic>
        <p:nvPicPr>
          <p:cNvPr id="276" name="Google Shape;276;p38"/>
          <p:cNvPicPr preferRelativeResize="0"/>
          <p:nvPr/>
        </p:nvPicPr>
        <p:blipFill>
          <a:blip r:embed="rId3">
            <a:alphaModFix/>
          </a:blip>
          <a:stretch>
            <a:fillRect/>
          </a:stretch>
        </p:blipFill>
        <p:spPr>
          <a:xfrm>
            <a:off x="1359388" y="324100"/>
            <a:ext cx="6425224" cy="3618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1800">
                <a:latin typeface="Source Sans Pro"/>
                <a:ea typeface="Source Sans Pro"/>
                <a:cs typeface="Source Sans Pro"/>
                <a:sym typeface="Source Sans Pro"/>
              </a:rPr>
              <a:t>FACTORIAL, LRU REPLACEMENT POLICY, CACHE HIT RATE =  74%</a:t>
            </a:r>
            <a:endParaRPr sz="1800">
              <a:latin typeface="Source Sans Pro"/>
              <a:ea typeface="Source Sans Pro"/>
              <a:cs typeface="Source Sans Pro"/>
              <a:sym typeface="Source Sans Pro"/>
            </a:endParaRPr>
          </a:p>
        </p:txBody>
      </p:sp>
      <p:pic>
        <p:nvPicPr>
          <p:cNvPr id="282" name="Google Shape;282;p39"/>
          <p:cNvPicPr preferRelativeResize="0"/>
          <p:nvPr/>
        </p:nvPicPr>
        <p:blipFill>
          <a:blip r:embed="rId3">
            <a:alphaModFix/>
          </a:blip>
          <a:stretch>
            <a:fillRect/>
          </a:stretch>
        </p:blipFill>
        <p:spPr>
          <a:xfrm>
            <a:off x="1372325" y="296350"/>
            <a:ext cx="6399350" cy="3603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1800">
                <a:latin typeface="Source Sans Pro"/>
                <a:ea typeface="Source Sans Pro"/>
                <a:cs typeface="Source Sans Pro"/>
                <a:sym typeface="Source Sans Pro"/>
              </a:rPr>
              <a:t>FACTORIAL, LRU 2 REPLACEMENT POLICY, CACHE HIT RATE = 74%</a:t>
            </a:r>
            <a:endParaRPr sz="1800">
              <a:latin typeface="Source Sans Pro"/>
              <a:ea typeface="Source Sans Pro"/>
              <a:cs typeface="Source Sans Pro"/>
              <a:sym typeface="Source Sans Pro"/>
            </a:endParaRPr>
          </a:p>
        </p:txBody>
      </p:sp>
      <p:pic>
        <p:nvPicPr>
          <p:cNvPr id="288" name="Google Shape;288;p40"/>
          <p:cNvPicPr preferRelativeResize="0"/>
          <p:nvPr/>
        </p:nvPicPr>
        <p:blipFill>
          <a:blip r:embed="rId3">
            <a:alphaModFix/>
          </a:blip>
          <a:stretch>
            <a:fillRect/>
          </a:stretch>
        </p:blipFill>
        <p:spPr>
          <a:xfrm>
            <a:off x="1372300" y="294175"/>
            <a:ext cx="6399400" cy="3603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1"/>
          <p:cNvSpPr txBox="1"/>
          <p:nvPr>
            <p:ph idx="2" type="body"/>
          </p:nvPr>
        </p:nvSpPr>
        <p:spPr>
          <a:xfrm>
            <a:off x="4889600" y="175650"/>
            <a:ext cx="3954000" cy="44874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Clr>
                <a:srgbClr val="28324A"/>
              </a:buClr>
              <a:buSzPts val="1400"/>
              <a:buFont typeface="Fira Sans"/>
              <a:buChar char="●"/>
            </a:pPr>
            <a:r>
              <a:rPr lang="en-GB" sz="1400">
                <a:solidFill>
                  <a:srgbClr val="28324A"/>
                </a:solidFill>
                <a:latin typeface="Fira Sans"/>
                <a:ea typeface="Fira Sans"/>
                <a:cs typeface="Fira Sans"/>
                <a:sym typeface="Fira Sans"/>
              </a:rPr>
              <a:t>As observed, LFU has the least Cache Hit rate out of all Replacement Policies. In the above program, the smaller numbers will be used more times as compared to the larger numbers. Thus, in case of a full set, the LFU replacement policy will replace the block containing the larger numbers (of the numbers stored in the cache). But these numbers will also be required further in computation. This will cause an increase in Miss Rate.</a:t>
            </a:r>
            <a:br>
              <a:rPr lang="en-GB" sz="1400">
                <a:solidFill>
                  <a:srgbClr val="28324A"/>
                </a:solidFill>
                <a:latin typeface="Fira Sans"/>
                <a:ea typeface="Fira Sans"/>
                <a:cs typeface="Fira Sans"/>
                <a:sym typeface="Fira Sans"/>
              </a:rPr>
            </a:br>
            <a:r>
              <a:rPr lang="en-GB" sz="1400">
                <a:solidFill>
                  <a:srgbClr val="28324A"/>
                </a:solidFill>
                <a:latin typeface="Fira Sans"/>
                <a:ea typeface="Fira Sans"/>
                <a:cs typeface="Fira Sans"/>
                <a:sym typeface="Fira Sans"/>
              </a:rPr>
              <a:t> </a:t>
            </a:r>
            <a:endParaRPr sz="1400">
              <a:solidFill>
                <a:srgbClr val="28324A"/>
              </a:solidFill>
              <a:latin typeface="Fira Sans"/>
              <a:ea typeface="Fira Sans"/>
              <a:cs typeface="Fira Sans"/>
              <a:sym typeface="Fira Sans"/>
            </a:endParaRPr>
          </a:p>
          <a:p>
            <a:pPr indent="-317500" lvl="0" marL="457200" rtl="0" algn="l">
              <a:lnSpc>
                <a:spcPct val="95000"/>
              </a:lnSpc>
              <a:spcBef>
                <a:spcPts val="0"/>
              </a:spcBef>
              <a:spcAft>
                <a:spcPts val="0"/>
              </a:spcAft>
              <a:buClr>
                <a:srgbClr val="28324A"/>
              </a:buClr>
              <a:buSzPts val="1400"/>
              <a:buFont typeface="Fira Sans"/>
              <a:buChar char="●"/>
            </a:pPr>
            <a:r>
              <a:rPr lang="en-GB" sz="1400">
                <a:solidFill>
                  <a:srgbClr val="28324A"/>
                </a:solidFill>
                <a:latin typeface="Fira Sans"/>
                <a:ea typeface="Fira Sans"/>
                <a:cs typeface="Fira Sans"/>
                <a:sym typeface="Fira Sans"/>
              </a:rPr>
              <a:t>In this case, FIFO performs the best and has a Cache HIt Rate greater than the Random Cache Hit Rate. FIFO stores the number nearest to the argument in cache and thus reduces miss rate.</a:t>
            </a:r>
            <a:br>
              <a:rPr lang="en-GB" sz="1400">
                <a:solidFill>
                  <a:srgbClr val="28324A"/>
                </a:solidFill>
                <a:latin typeface="Fira Sans"/>
                <a:ea typeface="Fira Sans"/>
                <a:cs typeface="Fira Sans"/>
                <a:sym typeface="Fira Sans"/>
              </a:rPr>
            </a:br>
            <a:endParaRPr sz="1400">
              <a:solidFill>
                <a:srgbClr val="28324A"/>
              </a:solidFill>
              <a:latin typeface="Fira Sans"/>
              <a:ea typeface="Fira Sans"/>
              <a:cs typeface="Fira Sans"/>
              <a:sym typeface="Fira Sans"/>
            </a:endParaRPr>
          </a:p>
          <a:p>
            <a:pPr indent="-317500" lvl="0" marL="457200" rtl="0" algn="l">
              <a:lnSpc>
                <a:spcPct val="95000"/>
              </a:lnSpc>
              <a:spcBef>
                <a:spcPts val="0"/>
              </a:spcBef>
              <a:spcAft>
                <a:spcPts val="0"/>
              </a:spcAft>
              <a:buClr>
                <a:srgbClr val="28324A"/>
              </a:buClr>
              <a:buSzPts val="1400"/>
              <a:buFont typeface="Fira Sans"/>
              <a:buChar char="●"/>
            </a:pPr>
            <a:r>
              <a:rPr lang="en-GB" sz="1400">
                <a:solidFill>
                  <a:srgbClr val="28324A"/>
                </a:solidFill>
                <a:latin typeface="Fira Sans"/>
                <a:ea typeface="Fira Sans"/>
                <a:cs typeface="Fira Sans"/>
                <a:sym typeface="Fira Sans"/>
              </a:rPr>
              <a:t>LRU and LRU 2 have the average performance in this case, better than Random as they replace the most recent and second most </a:t>
            </a:r>
            <a:r>
              <a:rPr lang="en-GB" sz="1400">
                <a:solidFill>
                  <a:srgbClr val="28324A"/>
                </a:solidFill>
                <a:latin typeface="Fira Sans"/>
                <a:ea typeface="Fira Sans"/>
                <a:cs typeface="Fira Sans"/>
                <a:sym typeface="Fira Sans"/>
              </a:rPr>
              <a:t>recently</a:t>
            </a:r>
            <a:r>
              <a:rPr lang="en-GB" sz="1400">
                <a:solidFill>
                  <a:srgbClr val="28324A"/>
                </a:solidFill>
                <a:latin typeface="Fira Sans"/>
                <a:ea typeface="Fira Sans"/>
                <a:cs typeface="Fira Sans"/>
                <a:sym typeface="Fira Sans"/>
              </a:rPr>
              <a:t> used cache blocks respectively.</a:t>
            </a:r>
            <a:endParaRPr sz="1400">
              <a:solidFill>
                <a:srgbClr val="28324A"/>
              </a:solidFill>
              <a:latin typeface="Fira Sans"/>
              <a:ea typeface="Fira Sans"/>
              <a:cs typeface="Fira Sans"/>
              <a:sym typeface="Fira Sans"/>
            </a:endParaRPr>
          </a:p>
        </p:txBody>
      </p:sp>
      <p:graphicFrame>
        <p:nvGraphicFramePr>
          <p:cNvPr id="294" name="Google Shape;294;p41"/>
          <p:cNvGraphicFramePr/>
          <p:nvPr/>
        </p:nvGraphicFramePr>
        <p:xfrm>
          <a:off x="486825" y="1764125"/>
          <a:ext cx="3000000" cy="3000000"/>
        </p:xfrm>
        <a:graphic>
          <a:graphicData uri="http://schemas.openxmlformats.org/drawingml/2006/table">
            <a:tbl>
              <a:tblPr>
                <a:noFill/>
                <a:tableStyleId>{45BCF6BE-C757-4811-81D5-BF583C21FA66}</a:tableStyleId>
              </a:tblPr>
              <a:tblGrid>
                <a:gridCol w="1282925"/>
                <a:gridCol w="2278350"/>
              </a:tblGrid>
              <a:tr h="381000">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POLICY</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HIT RATE</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RANDOM</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76</a:t>
                      </a:r>
                      <a:r>
                        <a:rPr lang="en-GB">
                          <a:solidFill>
                            <a:schemeClr val="lt1"/>
                          </a:solidFill>
                          <a:latin typeface="Fira Sans"/>
                          <a:ea typeface="Fira Sans"/>
                          <a:cs typeface="Fira Sans"/>
                          <a:sym typeface="Fira Sans"/>
                        </a:rPr>
                        <a:t>%</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FIFO</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77%</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LFU</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6</a:t>
                      </a:r>
                      <a:r>
                        <a:rPr lang="en-GB">
                          <a:solidFill>
                            <a:schemeClr val="lt1"/>
                          </a:solidFill>
                          <a:latin typeface="Fira Sans"/>
                          <a:ea typeface="Fira Sans"/>
                          <a:cs typeface="Fira Sans"/>
                          <a:sym typeface="Fira Sans"/>
                        </a:rPr>
                        <a:t>5%</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LRU</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7</a:t>
                      </a:r>
                      <a:r>
                        <a:rPr lang="en-GB">
                          <a:solidFill>
                            <a:schemeClr val="lt1"/>
                          </a:solidFill>
                          <a:latin typeface="Fira Sans"/>
                          <a:ea typeface="Fira Sans"/>
                          <a:cs typeface="Fira Sans"/>
                          <a:sym typeface="Fira Sans"/>
                        </a:rPr>
                        <a:t>4%</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LRU - 2</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7</a:t>
                      </a:r>
                      <a:r>
                        <a:rPr lang="en-GB">
                          <a:solidFill>
                            <a:schemeClr val="lt1"/>
                          </a:solidFill>
                          <a:latin typeface="Fira Sans"/>
                          <a:ea typeface="Fira Sans"/>
                          <a:cs typeface="Fira Sans"/>
                          <a:sym typeface="Fira Sans"/>
                        </a:rPr>
                        <a:t>4%</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
        <p:nvSpPr>
          <p:cNvPr id="295" name="Google Shape;295;p41"/>
          <p:cNvSpPr txBox="1"/>
          <p:nvPr>
            <p:ph type="title"/>
          </p:nvPr>
        </p:nvSpPr>
        <p:spPr>
          <a:xfrm>
            <a:off x="414225" y="500925"/>
            <a:ext cx="3706500" cy="70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Source Sans Pro"/>
                <a:ea typeface="Source Sans Pro"/>
                <a:cs typeface="Source Sans Pro"/>
                <a:sym typeface="Source Sans Pro"/>
              </a:rPr>
              <a:t>ANALYSIS :</a:t>
            </a:r>
            <a:endParaRPr>
              <a:latin typeface="Source Sans Pro"/>
              <a:ea typeface="Source Sans Pro"/>
              <a:cs typeface="Source Sans Pro"/>
              <a:sym typeface="Source Sa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2"/>
          <p:cNvSpPr txBox="1"/>
          <p:nvPr>
            <p:ph idx="2" type="body"/>
          </p:nvPr>
        </p:nvSpPr>
        <p:spPr>
          <a:xfrm>
            <a:off x="4889600" y="175650"/>
            <a:ext cx="3954000" cy="44874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Clr>
                <a:srgbClr val="28324A"/>
              </a:buClr>
              <a:buSzPts val="1400"/>
              <a:buFont typeface="Fira Sans"/>
              <a:buChar char="●"/>
            </a:pPr>
            <a:r>
              <a:rPr lang="en-GB" sz="1400">
                <a:solidFill>
                  <a:srgbClr val="28324A"/>
                </a:solidFill>
                <a:latin typeface="Fira Sans"/>
                <a:ea typeface="Fira Sans"/>
                <a:cs typeface="Fira Sans"/>
                <a:sym typeface="Fira Sans"/>
              </a:rPr>
              <a:t>As we increase the cache size, the miss rate increases.</a:t>
            </a:r>
            <a:br>
              <a:rPr lang="en-GB" sz="1400">
                <a:solidFill>
                  <a:srgbClr val="28324A"/>
                </a:solidFill>
                <a:latin typeface="Fira Sans"/>
                <a:ea typeface="Fira Sans"/>
                <a:cs typeface="Fira Sans"/>
                <a:sym typeface="Fira Sans"/>
              </a:rPr>
            </a:br>
            <a:r>
              <a:rPr lang="en-GB" sz="1400">
                <a:solidFill>
                  <a:srgbClr val="28324A"/>
                </a:solidFill>
                <a:latin typeface="Fira Sans"/>
                <a:ea typeface="Fira Sans"/>
                <a:cs typeface="Fira Sans"/>
                <a:sym typeface="Fira Sans"/>
              </a:rPr>
              <a:t> </a:t>
            </a:r>
            <a:endParaRPr sz="1400">
              <a:solidFill>
                <a:srgbClr val="28324A"/>
              </a:solidFill>
              <a:latin typeface="Fira Sans"/>
              <a:ea typeface="Fira Sans"/>
              <a:cs typeface="Fira Sans"/>
              <a:sym typeface="Fira Sans"/>
            </a:endParaRPr>
          </a:p>
          <a:p>
            <a:pPr indent="-317500" lvl="0" marL="457200" rtl="0" algn="l">
              <a:lnSpc>
                <a:spcPct val="95000"/>
              </a:lnSpc>
              <a:spcBef>
                <a:spcPts val="0"/>
              </a:spcBef>
              <a:spcAft>
                <a:spcPts val="0"/>
              </a:spcAft>
              <a:buClr>
                <a:srgbClr val="28324A"/>
              </a:buClr>
              <a:buSzPts val="1400"/>
              <a:buFont typeface="Fira Sans"/>
              <a:buChar char="●"/>
            </a:pPr>
            <a:r>
              <a:rPr lang="en-GB" sz="1400">
                <a:solidFill>
                  <a:srgbClr val="28324A"/>
                </a:solidFill>
                <a:latin typeface="Fira Sans"/>
                <a:ea typeface="Fira Sans"/>
                <a:cs typeface="Fira Sans"/>
                <a:sym typeface="Fira Sans"/>
              </a:rPr>
              <a:t>LRU replacement policy is the best as compare to the all other replacement policies However, it’s implementation is not very easy.</a:t>
            </a:r>
            <a:br>
              <a:rPr lang="en-GB" sz="1400">
                <a:solidFill>
                  <a:srgbClr val="28324A"/>
                </a:solidFill>
                <a:latin typeface="Fira Sans"/>
                <a:ea typeface="Fira Sans"/>
                <a:cs typeface="Fira Sans"/>
                <a:sym typeface="Fira Sans"/>
              </a:rPr>
            </a:br>
            <a:endParaRPr sz="1400">
              <a:solidFill>
                <a:srgbClr val="28324A"/>
              </a:solidFill>
              <a:latin typeface="Fira Sans"/>
              <a:ea typeface="Fira Sans"/>
              <a:cs typeface="Fira Sans"/>
              <a:sym typeface="Fira Sans"/>
            </a:endParaRPr>
          </a:p>
          <a:p>
            <a:pPr indent="-317500" lvl="0" marL="457200" rtl="0" algn="l">
              <a:lnSpc>
                <a:spcPct val="95000"/>
              </a:lnSpc>
              <a:spcBef>
                <a:spcPts val="0"/>
              </a:spcBef>
              <a:spcAft>
                <a:spcPts val="0"/>
              </a:spcAft>
              <a:buClr>
                <a:srgbClr val="28324A"/>
              </a:buClr>
              <a:buSzPts val="1400"/>
              <a:buFont typeface="Fira Sans"/>
              <a:buChar char="●"/>
            </a:pPr>
            <a:r>
              <a:rPr lang="en-GB" sz="1400">
                <a:solidFill>
                  <a:srgbClr val="28324A"/>
                </a:solidFill>
                <a:latin typeface="Fira Sans"/>
                <a:ea typeface="Fira Sans"/>
                <a:cs typeface="Fira Sans"/>
                <a:sym typeface="Fira Sans"/>
              </a:rPr>
              <a:t>FIFO is very easy to implement but not very efficient as it might replace active blocks.</a:t>
            </a:r>
            <a:br>
              <a:rPr lang="en-GB" sz="1400">
                <a:solidFill>
                  <a:srgbClr val="28324A"/>
                </a:solidFill>
                <a:latin typeface="Fira Sans"/>
                <a:ea typeface="Fira Sans"/>
                <a:cs typeface="Fira Sans"/>
                <a:sym typeface="Fira Sans"/>
              </a:rPr>
            </a:br>
            <a:endParaRPr sz="1400">
              <a:solidFill>
                <a:srgbClr val="28324A"/>
              </a:solidFill>
              <a:latin typeface="Fira Sans"/>
              <a:ea typeface="Fira Sans"/>
              <a:cs typeface="Fira Sans"/>
              <a:sym typeface="Fira Sans"/>
            </a:endParaRPr>
          </a:p>
          <a:p>
            <a:pPr indent="-317500" lvl="0" marL="457200" rtl="0" algn="l">
              <a:lnSpc>
                <a:spcPct val="95000"/>
              </a:lnSpc>
              <a:spcBef>
                <a:spcPts val="0"/>
              </a:spcBef>
              <a:spcAft>
                <a:spcPts val="0"/>
              </a:spcAft>
              <a:buClr>
                <a:srgbClr val="28324A"/>
              </a:buClr>
              <a:buSzPts val="1400"/>
              <a:buFont typeface="Fira Sans"/>
              <a:buChar char="●"/>
            </a:pPr>
            <a:r>
              <a:rPr lang="en-GB" sz="1400">
                <a:solidFill>
                  <a:srgbClr val="28324A"/>
                </a:solidFill>
                <a:latin typeface="Fira Sans"/>
                <a:ea typeface="Fira Sans"/>
                <a:cs typeface="Fira Sans"/>
                <a:sym typeface="Fira Sans"/>
              </a:rPr>
              <a:t>LFU is not an efficient policy.</a:t>
            </a:r>
            <a:br>
              <a:rPr lang="en-GB" sz="1400">
                <a:solidFill>
                  <a:srgbClr val="28324A"/>
                </a:solidFill>
                <a:latin typeface="Fira Sans"/>
                <a:ea typeface="Fira Sans"/>
                <a:cs typeface="Fira Sans"/>
                <a:sym typeface="Fira Sans"/>
              </a:rPr>
            </a:br>
            <a:endParaRPr sz="1400">
              <a:solidFill>
                <a:srgbClr val="28324A"/>
              </a:solidFill>
              <a:latin typeface="Fira Sans"/>
              <a:ea typeface="Fira Sans"/>
              <a:cs typeface="Fira Sans"/>
              <a:sym typeface="Fira Sans"/>
            </a:endParaRPr>
          </a:p>
          <a:p>
            <a:pPr indent="-317500" lvl="0" marL="457200" rtl="0" algn="l">
              <a:lnSpc>
                <a:spcPct val="95000"/>
              </a:lnSpc>
              <a:spcBef>
                <a:spcPts val="0"/>
              </a:spcBef>
              <a:spcAft>
                <a:spcPts val="0"/>
              </a:spcAft>
              <a:buClr>
                <a:srgbClr val="28324A"/>
              </a:buClr>
              <a:buSzPts val="1400"/>
              <a:buFont typeface="Fira Sans"/>
              <a:buChar char="●"/>
            </a:pPr>
            <a:r>
              <a:rPr lang="en-GB" sz="1400">
                <a:solidFill>
                  <a:srgbClr val="28324A"/>
                </a:solidFill>
                <a:latin typeface="Fira Sans"/>
                <a:ea typeface="Fira Sans"/>
                <a:cs typeface="Fira Sans"/>
                <a:sym typeface="Fira Sans"/>
              </a:rPr>
              <a:t>LRU - 2 is also not commonly used and for simpler algorithms like the once used, imitate the LRU policy. However, their efficiency increases with the increase in cache size.</a:t>
            </a:r>
            <a:br>
              <a:rPr lang="en-GB" sz="1400">
                <a:solidFill>
                  <a:srgbClr val="28324A"/>
                </a:solidFill>
                <a:latin typeface="Fira Sans"/>
                <a:ea typeface="Fira Sans"/>
                <a:cs typeface="Fira Sans"/>
                <a:sym typeface="Fira Sans"/>
              </a:rPr>
            </a:br>
            <a:endParaRPr sz="1400">
              <a:solidFill>
                <a:srgbClr val="28324A"/>
              </a:solidFill>
              <a:latin typeface="Fira Sans"/>
              <a:ea typeface="Fira Sans"/>
              <a:cs typeface="Fira Sans"/>
              <a:sym typeface="Fira Sans"/>
            </a:endParaRPr>
          </a:p>
          <a:p>
            <a:pPr indent="-317500" lvl="0" marL="457200" rtl="0" algn="l">
              <a:lnSpc>
                <a:spcPct val="95000"/>
              </a:lnSpc>
              <a:spcBef>
                <a:spcPts val="0"/>
              </a:spcBef>
              <a:spcAft>
                <a:spcPts val="0"/>
              </a:spcAft>
              <a:buClr>
                <a:srgbClr val="28324A"/>
              </a:buClr>
              <a:buSzPts val="1400"/>
              <a:buFont typeface="Fira Sans"/>
              <a:buChar char="●"/>
            </a:pPr>
            <a:r>
              <a:rPr lang="en-GB" sz="1400">
                <a:solidFill>
                  <a:srgbClr val="28324A"/>
                </a:solidFill>
                <a:latin typeface="Fira Sans"/>
                <a:ea typeface="Fira Sans"/>
                <a:cs typeface="Fira Sans"/>
                <a:sym typeface="Fira Sans"/>
              </a:rPr>
              <a:t>Random algorithm has the best average case performance and its performance varies for the same algorithm.</a:t>
            </a:r>
            <a:endParaRPr sz="1400">
              <a:solidFill>
                <a:srgbClr val="28324A"/>
              </a:solidFill>
              <a:latin typeface="Fira Sans"/>
              <a:ea typeface="Fira Sans"/>
              <a:cs typeface="Fira Sans"/>
              <a:sym typeface="Fira Sans"/>
            </a:endParaRPr>
          </a:p>
        </p:txBody>
      </p:sp>
      <p:graphicFrame>
        <p:nvGraphicFramePr>
          <p:cNvPr id="301" name="Google Shape;301;p42"/>
          <p:cNvGraphicFramePr/>
          <p:nvPr/>
        </p:nvGraphicFramePr>
        <p:xfrm>
          <a:off x="486825" y="1002125"/>
          <a:ext cx="3000000" cy="3000000"/>
        </p:xfrm>
        <a:graphic>
          <a:graphicData uri="http://schemas.openxmlformats.org/drawingml/2006/table">
            <a:tbl>
              <a:tblPr>
                <a:noFill/>
                <a:tableStyleId>{45BCF6BE-C757-4811-81D5-BF583C21FA66}</a:tableStyleId>
              </a:tblPr>
              <a:tblGrid>
                <a:gridCol w="1282925"/>
                <a:gridCol w="2278350"/>
              </a:tblGrid>
              <a:tr h="381000">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POLICY</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REMARKS</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RANDOM</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FIFO</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Might replace important blocks</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LFU</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Not Efficient</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LRU</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Excellent, but difficult to implement, as it requires substantial hardware assistance</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LRU - 2</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latin typeface="Fira Sans"/>
                          <a:ea typeface="Fira Sans"/>
                          <a:cs typeface="Fira Sans"/>
                          <a:sym typeface="Fira Sans"/>
                        </a:rPr>
                        <a:t>Efficiency increases as the size of cache increases</a:t>
                      </a:r>
                      <a:endParaRPr>
                        <a:solidFill>
                          <a:schemeClr val="lt1"/>
                        </a:solidFill>
                        <a:latin typeface="Fira Sans"/>
                        <a:ea typeface="Fira Sans"/>
                        <a:cs typeface="Fira Sans"/>
                        <a:sym typeface="Fira Sans"/>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
        <p:nvSpPr>
          <p:cNvPr id="302" name="Google Shape;302;p42"/>
          <p:cNvSpPr txBox="1"/>
          <p:nvPr>
            <p:ph type="title"/>
          </p:nvPr>
        </p:nvSpPr>
        <p:spPr>
          <a:xfrm>
            <a:off x="414225" y="272325"/>
            <a:ext cx="3706500" cy="70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Source Sans Pro"/>
                <a:ea typeface="Source Sans Pro"/>
                <a:cs typeface="Source Sans Pro"/>
                <a:sym typeface="Source Sans Pro"/>
              </a:rPr>
              <a:t>CONCLUSION</a:t>
            </a:r>
            <a:r>
              <a:rPr lang="en-GB">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Source Sans Pro"/>
                <a:ea typeface="Source Sans Pro"/>
                <a:cs typeface="Source Sans Pro"/>
                <a:sym typeface="Source Sans Pro"/>
              </a:rPr>
              <a:t>BLOCK REPLACEMENT POLICIES </a:t>
            </a:r>
            <a:endParaRPr>
              <a:latin typeface="Source Sans Pro"/>
              <a:ea typeface="Source Sans Pro"/>
              <a:cs typeface="Source Sans Pro"/>
              <a:sym typeface="Source Sans Pro"/>
            </a:endParaRPr>
          </a:p>
        </p:txBody>
      </p:sp>
      <p:sp>
        <p:nvSpPr>
          <p:cNvPr id="123" name="Google Shape;123;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rgbClr val="28324A"/>
              </a:buClr>
              <a:buSzPts val="1600"/>
              <a:buFont typeface="Fira Sans"/>
              <a:buChar char="-"/>
            </a:pPr>
            <a:r>
              <a:rPr lang="en-GB" sz="1600">
                <a:solidFill>
                  <a:srgbClr val="28324A"/>
                </a:solidFill>
                <a:latin typeface="Fira Sans"/>
                <a:ea typeface="Fira Sans"/>
                <a:cs typeface="Fira Sans"/>
                <a:sym typeface="Fira Sans"/>
              </a:rPr>
              <a:t>When a Cache Miss occurs, to </a:t>
            </a:r>
            <a:r>
              <a:rPr lang="en-GB" sz="1600">
                <a:solidFill>
                  <a:srgbClr val="28324A"/>
                </a:solidFill>
                <a:latin typeface="Fira Sans"/>
                <a:ea typeface="Fira Sans"/>
                <a:cs typeface="Fira Sans"/>
                <a:sym typeface="Fira Sans"/>
              </a:rPr>
              <a:t>accommodate</a:t>
            </a:r>
            <a:r>
              <a:rPr lang="en-GB" sz="1600">
                <a:solidFill>
                  <a:srgbClr val="28324A"/>
                </a:solidFill>
                <a:latin typeface="Fira Sans"/>
                <a:ea typeface="Fira Sans"/>
                <a:cs typeface="Fira Sans"/>
                <a:sym typeface="Fira Sans"/>
              </a:rPr>
              <a:t> the requested block one of the blocks in cache need to be replaced. </a:t>
            </a:r>
            <a:endParaRPr sz="1600">
              <a:solidFill>
                <a:srgbClr val="28324A"/>
              </a:solidFill>
              <a:latin typeface="Fira Sans"/>
              <a:ea typeface="Fira Sans"/>
              <a:cs typeface="Fira Sans"/>
              <a:sym typeface="Fira Sans"/>
            </a:endParaRPr>
          </a:p>
          <a:p>
            <a:pPr indent="-330200" lvl="0" marL="457200" rtl="0" algn="l">
              <a:spcBef>
                <a:spcPts val="0"/>
              </a:spcBef>
              <a:spcAft>
                <a:spcPts val="0"/>
              </a:spcAft>
              <a:buClr>
                <a:srgbClr val="28324A"/>
              </a:buClr>
              <a:buSzPts val="1600"/>
              <a:buFont typeface="Fira Sans"/>
              <a:buChar char="-"/>
            </a:pPr>
            <a:r>
              <a:rPr lang="en-GB" sz="1600">
                <a:solidFill>
                  <a:srgbClr val="28324A"/>
                </a:solidFill>
                <a:latin typeface="Fira Sans"/>
                <a:ea typeface="Fira Sans"/>
                <a:cs typeface="Fira Sans"/>
                <a:sym typeface="Fira Sans"/>
              </a:rPr>
              <a:t>In a fully associative cache, all the blocks are candidates for replacement. </a:t>
            </a:r>
            <a:endParaRPr sz="1600">
              <a:solidFill>
                <a:srgbClr val="28324A"/>
              </a:solidFill>
              <a:latin typeface="Fira Sans"/>
              <a:ea typeface="Fira Sans"/>
              <a:cs typeface="Fira Sans"/>
              <a:sym typeface="Fira Sans"/>
            </a:endParaRPr>
          </a:p>
          <a:p>
            <a:pPr indent="-330200" lvl="0" marL="457200" rtl="0" algn="l">
              <a:spcBef>
                <a:spcPts val="0"/>
              </a:spcBef>
              <a:spcAft>
                <a:spcPts val="0"/>
              </a:spcAft>
              <a:buClr>
                <a:srgbClr val="28324A"/>
              </a:buClr>
              <a:buSzPts val="1600"/>
              <a:buFont typeface="Fira Sans"/>
              <a:buChar char="-"/>
            </a:pPr>
            <a:r>
              <a:rPr lang="en-GB" sz="1600">
                <a:solidFill>
                  <a:srgbClr val="28324A"/>
                </a:solidFill>
                <a:latin typeface="Fira Sans"/>
                <a:ea typeface="Fira Sans"/>
                <a:cs typeface="Fira Sans"/>
                <a:sym typeface="Fira Sans"/>
              </a:rPr>
              <a:t>The block to be replaced is decided by one of the “Block Replacement Algorithms”. </a:t>
            </a:r>
            <a:br>
              <a:rPr lang="en-GB" sz="1600">
                <a:solidFill>
                  <a:srgbClr val="28324A"/>
                </a:solidFill>
                <a:latin typeface="Fira Sans"/>
                <a:ea typeface="Fira Sans"/>
                <a:cs typeface="Fira Sans"/>
                <a:sym typeface="Fira Sans"/>
              </a:rPr>
            </a:br>
            <a:br>
              <a:rPr lang="en-GB" sz="1600">
                <a:solidFill>
                  <a:srgbClr val="28324A"/>
                </a:solidFill>
                <a:latin typeface="Fira Sans"/>
                <a:ea typeface="Fira Sans"/>
                <a:cs typeface="Fira Sans"/>
                <a:sym typeface="Fira Sans"/>
              </a:rPr>
            </a:br>
            <a:r>
              <a:rPr lang="en-GB" sz="1600">
                <a:solidFill>
                  <a:srgbClr val="28324A"/>
                </a:solidFill>
                <a:latin typeface="Fira Sans"/>
                <a:ea typeface="Fira Sans"/>
                <a:cs typeface="Fira Sans"/>
                <a:sym typeface="Fira Sans"/>
              </a:rPr>
              <a:t>Some of the mentioned replacement policies are:</a:t>
            </a:r>
            <a:br>
              <a:rPr lang="en-GB" sz="1600">
                <a:solidFill>
                  <a:srgbClr val="28324A"/>
                </a:solidFill>
                <a:latin typeface="Fira Sans"/>
                <a:ea typeface="Fira Sans"/>
                <a:cs typeface="Fira Sans"/>
                <a:sym typeface="Fira Sans"/>
              </a:rPr>
            </a:br>
            <a:r>
              <a:rPr lang="en-GB" sz="1600">
                <a:solidFill>
                  <a:srgbClr val="28324A"/>
                </a:solidFill>
                <a:latin typeface="Fira Sans"/>
                <a:ea typeface="Fira Sans"/>
                <a:cs typeface="Fira Sans"/>
                <a:sym typeface="Fira Sans"/>
              </a:rPr>
              <a:t> - LRU        -FIFO        -LFU        -LRU 2            </a:t>
            </a:r>
            <a:br>
              <a:rPr lang="en-GB" sz="1600">
                <a:solidFill>
                  <a:srgbClr val="28324A"/>
                </a:solidFill>
                <a:latin typeface="Fira Sans"/>
                <a:ea typeface="Fira Sans"/>
                <a:cs typeface="Fira Sans"/>
                <a:sym typeface="Fira Sans"/>
              </a:rPr>
            </a:br>
            <a:r>
              <a:rPr lang="en-GB" sz="1600">
                <a:solidFill>
                  <a:srgbClr val="28324A"/>
                </a:solidFill>
                <a:latin typeface="Fira Sans"/>
                <a:ea typeface="Fira Sans"/>
                <a:cs typeface="Fira Sans"/>
                <a:sym typeface="Fira Sans"/>
              </a:rPr>
              <a:t> - RANDOM</a:t>
            </a:r>
            <a:endParaRPr sz="1600">
              <a:solidFill>
                <a:srgbClr val="28324A"/>
              </a:solidFill>
              <a:latin typeface="Fira Sans"/>
              <a:ea typeface="Fira Sans"/>
              <a:cs typeface="Fira Sans"/>
              <a:sym typeface="Fir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7"/>
          <p:cNvSpPr txBox="1"/>
          <p:nvPr>
            <p:ph type="title"/>
          </p:nvPr>
        </p:nvSpPr>
        <p:spPr>
          <a:xfrm>
            <a:off x="1047750" y="100725"/>
            <a:ext cx="6996600" cy="71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820">
                <a:latin typeface="Source Sans Pro"/>
                <a:ea typeface="Source Sans Pro"/>
                <a:cs typeface="Source Sans Pro"/>
                <a:sym typeface="Source Sans Pro"/>
              </a:rPr>
              <a:t>BLOCK REPLACEMENT POLICIES</a:t>
            </a:r>
            <a:br>
              <a:rPr lang="en-GB" sz="2820">
                <a:latin typeface="Source Sans Pro"/>
                <a:ea typeface="Source Sans Pro"/>
                <a:cs typeface="Source Sans Pro"/>
                <a:sym typeface="Source Sans Pro"/>
              </a:rPr>
            </a:br>
            <a:r>
              <a:rPr lang="en-GB" sz="2820">
                <a:latin typeface="Source Sans Pro"/>
                <a:ea typeface="Source Sans Pro"/>
                <a:cs typeface="Source Sans Pro"/>
                <a:sym typeface="Source Sans Pro"/>
              </a:rPr>
              <a:t> (ALREADY IN MARS)</a:t>
            </a:r>
            <a:endParaRPr sz="2820">
              <a:latin typeface="Source Sans Pro"/>
              <a:ea typeface="Source Sans Pro"/>
              <a:cs typeface="Source Sans Pro"/>
              <a:sym typeface="Source Sans Pro"/>
            </a:endParaRPr>
          </a:p>
        </p:txBody>
      </p:sp>
      <p:sp>
        <p:nvSpPr>
          <p:cNvPr id="129" name="Google Shape;129;p17"/>
          <p:cNvSpPr txBox="1"/>
          <p:nvPr/>
        </p:nvSpPr>
        <p:spPr>
          <a:xfrm>
            <a:off x="1047750" y="1567225"/>
            <a:ext cx="3234600" cy="3096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GB" sz="2000">
                <a:solidFill>
                  <a:srgbClr val="28324A"/>
                </a:solidFill>
                <a:latin typeface="Source Sans Pro"/>
                <a:ea typeface="Source Sans Pro"/>
                <a:cs typeface="Source Sans Pro"/>
                <a:sym typeface="Source Sans Pro"/>
              </a:rPr>
              <a:t>LEAST RECENTLY USED</a:t>
            </a:r>
            <a:r>
              <a:rPr b="1" lang="en-GB" sz="2000">
                <a:solidFill>
                  <a:srgbClr val="00CEF6"/>
                </a:solidFill>
                <a:latin typeface="Source Sans Pro"/>
                <a:ea typeface="Source Sans Pro"/>
                <a:cs typeface="Source Sans Pro"/>
                <a:sym typeface="Source Sans Pro"/>
              </a:rPr>
              <a:t> </a:t>
            </a:r>
            <a:endParaRPr sz="2000">
              <a:solidFill>
                <a:srgbClr val="00CEF6"/>
              </a:solidFill>
              <a:latin typeface="Source Sans Pro"/>
              <a:ea typeface="Source Sans Pro"/>
              <a:cs typeface="Source Sans Pro"/>
              <a:sym typeface="Source Sans Pro"/>
            </a:endParaRPr>
          </a:p>
          <a:p>
            <a:pPr indent="0" lvl="0" marL="0" rtl="0" algn="l">
              <a:spcBef>
                <a:spcPts val="600"/>
              </a:spcBef>
              <a:spcAft>
                <a:spcPts val="0"/>
              </a:spcAft>
              <a:buClr>
                <a:schemeClr val="dk1"/>
              </a:buClr>
              <a:buSzPts val="1100"/>
              <a:buFont typeface="Arial"/>
              <a:buNone/>
            </a:pPr>
            <a:r>
              <a:rPr lang="en-GB" sz="1600">
                <a:solidFill>
                  <a:srgbClr val="28324A"/>
                </a:solidFill>
                <a:latin typeface="Fira Sans"/>
                <a:ea typeface="Fira Sans"/>
                <a:cs typeface="Fira Sans"/>
                <a:sym typeface="Fira Sans"/>
              </a:rPr>
              <a:t>This algorithm replaces the block that has not been used for the longest period of time. It is based on the observation that blocks that have not been used for long time will probably remain unused for the longest time and thus, is replaced.</a:t>
            </a:r>
            <a:endParaRPr sz="1600">
              <a:solidFill>
                <a:srgbClr val="28324A"/>
              </a:solidFill>
              <a:latin typeface="Fira Sans"/>
              <a:ea typeface="Fira Sans"/>
              <a:cs typeface="Fira Sans"/>
              <a:sym typeface="Fira Sans"/>
            </a:endParaRPr>
          </a:p>
          <a:p>
            <a:pPr indent="0" lvl="0" marL="0" rtl="0" algn="l">
              <a:spcBef>
                <a:spcPts val="600"/>
              </a:spcBef>
              <a:spcAft>
                <a:spcPts val="0"/>
              </a:spcAft>
              <a:buNone/>
            </a:pPr>
            <a:r>
              <a:t/>
            </a:r>
            <a:endParaRPr sz="1800">
              <a:solidFill>
                <a:srgbClr val="28324A"/>
              </a:solidFill>
              <a:latin typeface="Source Sans Pro"/>
              <a:ea typeface="Source Sans Pro"/>
              <a:cs typeface="Source Sans Pro"/>
              <a:sym typeface="Source Sans Pro"/>
            </a:endParaRPr>
          </a:p>
        </p:txBody>
      </p:sp>
      <p:sp>
        <p:nvSpPr>
          <p:cNvPr id="130" name="Google Shape;130;p17"/>
          <p:cNvSpPr txBox="1"/>
          <p:nvPr/>
        </p:nvSpPr>
        <p:spPr>
          <a:xfrm>
            <a:off x="4689300" y="1567225"/>
            <a:ext cx="3376200" cy="3096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GB" sz="2000">
                <a:solidFill>
                  <a:srgbClr val="28324A"/>
                </a:solidFill>
                <a:latin typeface="Source Sans Pro"/>
                <a:ea typeface="Source Sans Pro"/>
                <a:cs typeface="Source Sans Pro"/>
                <a:sym typeface="Source Sans Pro"/>
              </a:rPr>
              <a:t>RANDOM</a:t>
            </a:r>
            <a:endParaRPr sz="2000">
              <a:solidFill>
                <a:srgbClr val="28324A"/>
              </a:solidFill>
              <a:latin typeface="Source Sans Pro"/>
              <a:ea typeface="Source Sans Pro"/>
              <a:cs typeface="Source Sans Pro"/>
              <a:sym typeface="Source Sans Pro"/>
            </a:endParaRPr>
          </a:p>
          <a:p>
            <a:pPr indent="0" lvl="0" marL="0" rtl="0" algn="l">
              <a:spcBef>
                <a:spcPts val="600"/>
              </a:spcBef>
              <a:spcAft>
                <a:spcPts val="0"/>
              </a:spcAft>
              <a:buNone/>
            </a:pPr>
            <a:r>
              <a:rPr lang="en-GB" sz="1600">
                <a:solidFill>
                  <a:srgbClr val="28324A"/>
                </a:solidFill>
                <a:latin typeface="Fira Sans"/>
                <a:ea typeface="Fira Sans"/>
                <a:cs typeface="Fira Sans"/>
                <a:sym typeface="Fira Sans"/>
              </a:rPr>
              <a:t>It replaces a random page in memory.</a:t>
            </a:r>
            <a:r>
              <a:rPr lang="en-GB" sz="1600">
                <a:solidFill>
                  <a:srgbClr val="28324A"/>
                </a:solidFill>
                <a:latin typeface="Source Sans Pro"/>
                <a:ea typeface="Source Sans Pro"/>
                <a:cs typeface="Source Sans Pro"/>
                <a:sym typeface="Source Sans Pro"/>
              </a:rPr>
              <a:t> </a:t>
            </a:r>
            <a:endParaRPr sz="1600">
              <a:solidFill>
                <a:srgbClr val="28324A"/>
              </a:solidFill>
              <a:latin typeface="Source Sans Pro"/>
              <a:ea typeface="Source Sans Pro"/>
              <a:cs typeface="Source Sans Pro"/>
              <a:sym typeface="Source Sans Pro"/>
            </a:endParaRPr>
          </a:p>
          <a:p>
            <a:pPr indent="0" lvl="0" marL="0" rtl="0" algn="l">
              <a:spcBef>
                <a:spcPts val="600"/>
              </a:spcBef>
              <a:spcAft>
                <a:spcPts val="0"/>
              </a:spcAft>
              <a:buNone/>
            </a:pPr>
            <a:r>
              <a:t/>
            </a:r>
            <a:endParaRPr sz="1600">
              <a:solidFill>
                <a:srgbClr val="28324A"/>
              </a:solidFill>
              <a:latin typeface="Source Sans Pro"/>
              <a:ea typeface="Source Sans Pro"/>
              <a:cs typeface="Source Sans Pro"/>
              <a:sym typeface="Source Sans Pro"/>
            </a:endParaRPr>
          </a:p>
          <a:p>
            <a:pPr indent="0" lvl="0" marL="0" rtl="0" algn="l">
              <a:spcBef>
                <a:spcPts val="600"/>
              </a:spcBef>
              <a:spcAft>
                <a:spcPts val="0"/>
              </a:spcAft>
              <a:buNone/>
            </a:pPr>
            <a:r>
              <a:t/>
            </a:r>
            <a:endParaRPr sz="1600">
              <a:solidFill>
                <a:srgbClr val="28324A"/>
              </a:solidFill>
              <a:latin typeface="Source Sans Pro"/>
              <a:ea typeface="Source Sans Pro"/>
              <a:cs typeface="Source Sans Pro"/>
              <a:sym typeface="Source Sans Pro"/>
            </a:endParaRPr>
          </a:p>
        </p:txBody>
      </p:sp>
      <p:sp>
        <p:nvSpPr>
          <p:cNvPr id="131" name="Google Shape;13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solidFill>
                  <a:schemeClr val="dk2"/>
                </a:solidFill>
                <a:latin typeface="Roboto"/>
                <a:ea typeface="Roboto"/>
                <a:cs typeface="Roboto"/>
                <a:sym typeface="Roboto"/>
              </a:rPr>
              <a:t>‹#›</a:t>
            </a:fld>
            <a:endParaRPr>
              <a:solidFill>
                <a:schemeClr val="dk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txBox="1"/>
          <p:nvPr>
            <p:ph type="title"/>
          </p:nvPr>
        </p:nvSpPr>
        <p:spPr>
          <a:xfrm>
            <a:off x="1047750" y="100725"/>
            <a:ext cx="6996600" cy="71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820">
                <a:latin typeface="Source Sans Pro"/>
                <a:ea typeface="Source Sans Pro"/>
                <a:cs typeface="Source Sans Pro"/>
                <a:sym typeface="Source Sans Pro"/>
              </a:rPr>
              <a:t>BLOCK REPLACEMENT POLICIES</a:t>
            </a:r>
            <a:br>
              <a:rPr lang="en-GB" sz="2820">
                <a:latin typeface="Source Sans Pro"/>
                <a:ea typeface="Source Sans Pro"/>
                <a:cs typeface="Source Sans Pro"/>
                <a:sym typeface="Source Sans Pro"/>
              </a:rPr>
            </a:br>
            <a:r>
              <a:rPr lang="en-GB" sz="2820">
                <a:latin typeface="Source Sans Pro"/>
                <a:ea typeface="Source Sans Pro"/>
                <a:cs typeface="Source Sans Pro"/>
                <a:sym typeface="Source Sans Pro"/>
              </a:rPr>
              <a:t> (ADDED TO MARS)</a:t>
            </a:r>
            <a:endParaRPr sz="2820">
              <a:latin typeface="Source Sans Pro"/>
              <a:ea typeface="Source Sans Pro"/>
              <a:cs typeface="Source Sans Pro"/>
              <a:sym typeface="Source Sans Pro"/>
            </a:endParaRPr>
          </a:p>
        </p:txBody>
      </p:sp>
      <p:sp>
        <p:nvSpPr>
          <p:cNvPr id="137" name="Google Shape;13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solidFill>
                  <a:schemeClr val="dk2"/>
                </a:solidFill>
                <a:latin typeface="Roboto"/>
                <a:ea typeface="Roboto"/>
                <a:cs typeface="Roboto"/>
                <a:sym typeface="Roboto"/>
              </a:rPr>
              <a:t>‹#›</a:t>
            </a:fld>
            <a:endParaRPr>
              <a:solidFill>
                <a:schemeClr val="dk2"/>
              </a:solidFill>
              <a:latin typeface="Roboto"/>
              <a:ea typeface="Roboto"/>
              <a:cs typeface="Roboto"/>
              <a:sym typeface="Roboto"/>
            </a:endParaRPr>
          </a:p>
        </p:txBody>
      </p:sp>
      <p:sp>
        <p:nvSpPr>
          <p:cNvPr id="138" name="Google Shape;138;p18"/>
          <p:cNvSpPr txBox="1"/>
          <p:nvPr>
            <p:ph idx="1" type="body"/>
          </p:nvPr>
        </p:nvSpPr>
        <p:spPr>
          <a:xfrm>
            <a:off x="705900" y="1626600"/>
            <a:ext cx="2471700" cy="27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000">
                <a:solidFill>
                  <a:srgbClr val="28324A"/>
                </a:solidFill>
                <a:latin typeface="Source Sans Pro"/>
                <a:ea typeface="Source Sans Pro"/>
                <a:cs typeface="Source Sans Pro"/>
                <a:sym typeface="Source Sans Pro"/>
              </a:rPr>
              <a:t>LEAST FREQUENTLY USED</a:t>
            </a:r>
            <a:endParaRPr b="1" sz="2000">
              <a:solidFill>
                <a:srgbClr val="28324A"/>
              </a:solidFill>
              <a:latin typeface="Source Sans Pro"/>
              <a:ea typeface="Source Sans Pro"/>
              <a:cs typeface="Source Sans Pro"/>
              <a:sym typeface="Source Sans Pro"/>
            </a:endParaRPr>
          </a:p>
          <a:p>
            <a:pPr indent="0" lvl="0" marL="0" rtl="0" algn="l">
              <a:spcBef>
                <a:spcPts val="1200"/>
              </a:spcBef>
              <a:spcAft>
                <a:spcPts val="1200"/>
              </a:spcAft>
              <a:buNone/>
            </a:pPr>
            <a:r>
              <a:rPr lang="en-GB" sz="1600">
                <a:solidFill>
                  <a:srgbClr val="000000"/>
                </a:solidFill>
                <a:latin typeface="Fira Sans"/>
                <a:ea typeface="Fira Sans"/>
                <a:cs typeface="Fira Sans"/>
                <a:sym typeface="Fira Sans"/>
              </a:rPr>
              <a:t>This algorithm replaces the block that has been accessed the least number of times. </a:t>
            </a:r>
            <a:endParaRPr sz="1600">
              <a:solidFill>
                <a:srgbClr val="000000"/>
              </a:solidFill>
              <a:latin typeface="Fira Sans"/>
              <a:ea typeface="Fira Sans"/>
              <a:cs typeface="Fira Sans"/>
              <a:sym typeface="Fira Sans"/>
            </a:endParaRPr>
          </a:p>
        </p:txBody>
      </p:sp>
      <p:sp>
        <p:nvSpPr>
          <p:cNvPr id="139" name="Google Shape;139;p18"/>
          <p:cNvSpPr txBox="1"/>
          <p:nvPr>
            <p:ph idx="2" type="body"/>
          </p:nvPr>
        </p:nvSpPr>
        <p:spPr>
          <a:xfrm>
            <a:off x="3304125" y="1626600"/>
            <a:ext cx="2471700" cy="27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000">
                <a:solidFill>
                  <a:srgbClr val="28324A"/>
                </a:solidFill>
                <a:latin typeface="Source Sans Pro"/>
                <a:ea typeface="Source Sans Pro"/>
                <a:cs typeface="Source Sans Pro"/>
                <a:sym typeface="Source Sans Pro"/>
              </a:rPr>
              <a:t>FIRST IN FIRST OUT</a:t>
            </a:r>
            <a:endParaRPr b="1" sz="2000">
              <a:solidFill>
                <a:srgbClr val="28324A"/>
              </a:solidFill>
              <a:latin typeface="Source Sans Pro"/>
              <a:ea typeface="Source Sans Pro"/>
              <a:cs typeface="Source Sans Pro"/>
              <a:sym typeface="Source Sans Pro"/>
            </a:endParaRPr>
          </a:p>
          <a:p>
            <a:pPr indent="0" lvl="0" marL="0" rtl="0" algn="l">
              <a:spcBef>
                <a:spcPts val="1200"/>
              </a:spcBef>
              <a:spcAft>
                <a:spcPts val="1200"/>
              </a:spcAft>
              <a:buNone/>
            </a:pPr>
            <a:br>
              <a:rPr lang="en-GB" sz="1600">
                <a:solidFill>
                  <a:srgbClr val="28324A"/>
                </a:solidFill>
                <a:latin typeface="Fira Sans"/>
                <a:ea typeface="Fira Sans"/>
                <a:cs typeface="Fira Sans"/>
                <a:sym typeface="Fira Sans"/>
              </a:rPr>
            </a:br>
            <a:r>
              <a:rPr lang="en-GB" sz="1600">
                <a:solidFill>
                  <a:srgbClr val="28324A"/>
                </a:solidFill>
                <a:latin typeface="Fira Sans"/>
                <a:ea typeface="Fira Sans"/>
                <a:cs typeface="Fira Sans"/>
                <a:sym typeface="Fira Sans"/>
              </a:rPr>
              <a:t>In this algorithm, the oldest block, which has spent the longest time in memory is chosen and replaced</a:t>
            </a:r>
            <a:r>
              <a:rPr lang="en-GB" sz="1600">
                <a:solidFill>
                  <a:srgbClr val="28324A"/>
                </a:solidFill>
                <a:latin typeface="Fira Sans"/>
                <a:ea typeface="Fira Sans"/>
                <a:cs typeface="Fira Sans"/>
                <a:sym typeface="Fira Sans"/>
              </a:rPr>
              <a:t>.</a:t>
            </a:r>
            <a:endParaRPr sz="1600">
              <a:solidFill>
                <a:srgbClr val="28324A"/>
              </a:solidFill>
              <a:latin typeface="Fira Sans"/>
              <a:ea typeface="Fira Sans"/>
              <a:cs typeface="Fira Sans"/>
              <a:sym typeface="Fira Sans"/>
            </a:endParaRPr>
          </a:p>
        </p:txBody>
      </p:sp>
      <p:sp>
        <p:nvSpPr>
          <p:cNvPr id="140" name="Google Shape;140;p18"/>
          <p:cNvSpPr txBox="1"/>
          <p:nvPr>
            <p:ph idx="4294967295" type="body"/>
          </p:nvPr>
        </p:nvSpPr>
        <p:spPr>
          <a:xfrm>
            <a:off x="5902350" y="1626600"/>
            <a:ext cx="2471700" cy="27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000">
                <a:solidFill>
                  <a:srgbClr val="28324A"/>
                </a:solidFill>
                <a:latin typeface="Source Sans Pro"/>
                <a:ea typeface="Source Sans Pro"/>
                <a:cs typeface="Source Sans Pro"/>
                <a:sym typeface="Source Sans Pro"/>
              </a:rPr>
              <a:t>LEAST RECENTLY USED - 2</a:t>
            </a:r>
            <a:endParaRPr b="1" sz="2000">
              <a:solidFill>
                <a:srgbClr val="28324A"/>
              </a:solidFill>
              <a:latin typeface="Source Sans Pro"/>
              <a:ea typeface="Source Sans Pro"/>
              <a:cs typeface="Source Sans Pro"/>
              <a:sym typeface="Source Sans Pro"/>
            </a:endParaRPr>
          </a:p>
          <a:p>
            <a:pPr indent="0" lvl="0" marL="0" rtl="0" algn="l">
              <a:spcBef>
                <a:spcPts val="1200"/>
              </a:spcBef>
              <a:spcAft>
                <a:spcPts val="0"/>
              </a:spcAft>
              <a:buNone/>
            </a:pPr>
            <a:r>
              <a:rPr lang="en-GB" sz="1600">
                <a:solidFill>
                  <a:srgbClr val="000000"/>
                </a:solidFill>
                <a:latin typeface="Fira Sans"/>
                <a:ea typeface="Fira Sans"/>
                <a:cs typeface="Fira Sans"/>
                <a:sym typeface="Fira Sans"/>
              </a:rPr>
              <a:t>In this, instead of the most recent access time, we compare the second most recent access time of the block.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Source Sans Pro"/>
                <a:ea typeface="Source Sans Pro"/>
                <a:cs typeface="Source Sans Pro"/>
                <a:sym typeface="Source Sans Pro"/>
              </a:rPr>
              <a:t>LEAST FREQUENTLY USED - IMPLEMENTATION</a:t>
            </a:r>
            <a:endParaRPr>
              <a:latin typeface="Source Sans Pro"/>
              <a:ea typeface="Source Sans Pro"/>
              <a:cs typeface="Source Sans Pro"/>
              <a:sym typeface="Source Sans Pro"/>
            </a:endParaRPr>
          </a:p>
        </p:txBody>
      </p:sp>
      <p:sp>
        <p:nvSpPr>
          <p:cNvPr id="146" name="Google Shape;146;p19"/>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GB" sz="1807">
                <a:solidFill>
                  <a:srgbClr val="28324A"/>
                </a:solidFill>
                <a:latin typeface="Fira Sans"/>
                <a:ea typeface="Fira Sans"/>
                <a:cs typeface="Fira Sans"/>
                <a:sym typeface="Fira Sans"/>
              </a:rPr>
              <a:t>Defined 2 new variables:</a:t>
            </a:r>
            <a:endParaRPr sz="1807">
              <a:solidFill>
                <a:srgbClr val="28324A"/>
              </a:solidFill>
              <a:latin typeface="Fira Sans"/>
              <a:ea typeface="Fira Sans"/>
              <a:cs typeface="Fira Sans"/>
              <a:sym typeface="Fira Sans"/>
            </a:endParaRPr>
          </a:p>
          <a:p>
            <a:pPr indent="-343376" lvl="0" marL="457200" rtl="0" algn="l">
              <a:lnSpc>
                <a:spcPct val="90000"/>
              </a:lnSpc>
              <a:spcBef>
                <a:spcPts val="1200"/>
              </a:spcBef>
              <a:spcAft>
                <a:spcPts val="0"/>
              </a:spcAft>
              <a:buClr>
                <a:srgbClr val="28324A"/>
              </a:buClr>
              <a:buSzPts val="1808"/>
              <a:buFont typeface="Fira Sans"/>
              <a:buChar char="-"/>
            </a:pPr>
            <a:r>
              <a:rPr lang="en-GB" sz="1807" u="sng">
                <a:solidFill>
                  <a:srgbClr val="28324A"/>
                </a:solidFill>
                <a:latin typeface="Fira Sans"/>
                <a:ea typeface="Fira Sans"/>
                <a:cs typeface="Fira Sans"/>
                <a:sym typeface="Fira Sans"/>
              </a:rPr>
              <a:t>accesscount</a:t>
            </a:r>
            <a:r>
              <a:rPr lang="en-GB" sz="1807">
                <a:solidFill>
                  <a:srgbClr val="28324A"/>
                </a:solidFill>
                <a:latin typeface="Fira Sans"/>
                <a:ea typeface="Fira Sans"/>
                <a:cs typeface="Fira Sans"/>
                <a:sym typeface="Fira Sans"/>
              </a:rPr>
              <a:t> -&gt; one to keep track on number of times the respective block has been accessed.</a:t>
            </a:r>
            <a:endParaRPr sz="1807">
              <a:solidFill>
                <a:srgbClr val="28324A"/>
              </a:solidFill>
              <a:latin typeface="Fira Sans"/>
              <a:ea typeface="Fira Sans"/>
              <a:cs typeface="Fira Sans"/>
              <a:sym typeface="Fira Sans"/>
            </a:endParaRPr>
          </a:p>
          <a:p>
            <a:pPr indent="-343376" lvl="0" marL="457200" rtl="0" algn="l">
              <a:lnSpc>
                <a:spcPct val="90000"/>
              </a:lnSpc>
              <a:spcBef>
                <a:spcPts val="0"/>
              </a:spcBef>
              <a:spcAft>
                <a:spcPts val="0"/>
              </a:spcAft>
              <a:buClr>
                <a:srgbClr val="28324A"/>
              </a:buClr>
              <a:buSzPts val="1808"/>
              <a:buFont typeface="Fira Sans"/>
              <a:buChar char="-"/>
            </a:pPr>
            <a:r>
              <a:rPr lang="en-GB" sz="1807" u="sng">
                <a:solidFill>
                  <a:srgbClr val="28324A"/>
                </a:solidFill>
                <a:latin typeface="Fira Sans"/>
                <a:ea typeface="Fira Sans"/>
                <a:cs typeface="Fira Sans"/>
                <a:sym typeface="Fira Sans"/>
              </a:rPr>
              <a:t>leastAccesscount</a:t>
            </a:r>
            <a:r>
              <a:rPr lang="en-GB" sz="1807">
                <a:solidFill>
                  <a:srgbClr val="28324A"/>
                </a:solidFill>
                <a:latin typeface="Fira Sans"/>
                <a:ea typeface="Fira Sans"/>
                <a:cs typeface="Fira Sans"/>
                <a:sym typeface="Fira Sans"/>
              </a:rPr>
              <a:t> -&gt;  one to keep track of the global minima. </a:t>
            </a:r>
            <a:endParaRPr sz="1807">
              <a:solidFill>
                <a:srgbClr val="28324A"/>
              </a:solidFill>
              <a:latin typeface="Fira Sans"/>
              <a:ea typeface="Fira Sans"/>
              <a:cs typeface="Fira Sans"/>
              <a:sym typeface="Fira Sans"/>
            </a:endParaRPr>
          </a:p>
          <a:p>
            <a:pPr indent="0" lvl="0" marL="0" rtl="0" algn="l">
              <a:lnSpc>
                <a:spcPct val="90000"/>
              </a:lnSpc>
              <a:spcBef>
                <a:spcPts val="1200"/>
              </a:spcBef>
              <a:spcAft>
                <a:spcPts val="1200"/>
              </a:spcAft>
              <a:buSzPts val="852"/>
              <a:buNone/>
            </a:pPr>
            <a:r>
              <a:t/>
            </a:r>
            <a:endParaRPr sz="1807">
              <a:solidFill>
                <a:srgbClr val="28324A"/>
              </a:solidFill>
              <a:latin typeface="Fira Sans"/>
              <a:ea typeface="Fira Sans"/>
              <a:cs typeface="Fira Sans"/>
              <a:sym typeface="Fira Sans"/>
            </a:endParaRPr>
          </a:p>
        </p:txBody>
      </p:sp>
      <p:pic>
        <p:nvPicPr>
          <p:cNvPr id="147" name="Google Shape;147;p19"/>
          <p:cNvPicPr preferRelativeResize="0"/>
          <p:nvPr/>
        </p:nvPicPr>
        <p:blipFill>
          <a:blip r:embed="rId3">
            <a:alphaModFix/>
          </a:blip>
          <a:stretch>
            <a:fillRect/>
          </a:stretch>
        </p:blipFill>
        <p:spPr>
          <a:xfrm>
            <a:off x="4833924" y="1505700"/>
            <a:ext cx="3871400" cy="31818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Source Sans Pro"/>
                <a:ea typeface="Source Sans Pro"/>
                <a:cs typeface="Source Sans Pro"/>
                <a:sym typeface="Source Sans Pro"/>
              </a:rPr>
              <a:t>LEAST FREQUENTLY USED - IMPLEMENTATION</a:t>
            </a:r>
            <a:endParaRPr>
              <a:latin typeface="Source Sans Pro"/>
              <a:ea typeface="Source Sans Pro"/>
              <a:cs typeface="Source Sans Pro"/>
              <a:sym typeface="Source Sans Pro"/>
            </a:endParaRPr>
          </a:p>
        </p:txBody>
      </p:sp>
      <p:sp>
        <p:nvSpPr>
          <p:cNvPr id="153" name="Google Shape;153;p20"/>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852"/>
              <a:buNone/>
            </a:pPr>
            <a:r>
              <a:rPr lang="en-GB" sz="1800">
                <a:solidFill>
                  <a:srgbClr val="28324A"/>
                </a:solidFill>
                <a:latin typeface="Fira Sans"/>
                <a:ea typeface="Fira Sans"/>
                <a:cs typeface="Fira Sans"/>
                <a:sym typeface="Fira Sans"/>
              </a:rPr>
              <a:t>We initialise the variable &lt;</a:t>
            </a:r>
            <a:r>
              <a:rPr lang="en-GB" sz="1800" u="sng">
                <a:solidFill>
                  <a:srgbClr val="28324A"/>
                </a:solidFill>
                <a:latin typeface="Fira Sans"/>
                <a:ea typeface="Fira Sans"/>
                <a:cs typeface="Fira Sans"/>
                <a:sym typeface="Fira Sans"/>
              </a:rPr>
              <a:t>accesscount</a:t>
            </a:r>
            <a:r>
              <a:rPr lang="en-GB" sz="1800">
                <a:solidFill>
                  <a:srgbClr val="28324A"/>
                </a:solidFill>
                <a:latin typeface="Fira Sans"/>
                <a:ea typeface="Fira Sans"/>
                <a:cs typeface="Fira Sans"/>
                <a:sym typeface="Fira Sans"/>
              </a:rPr>
              <a:t>&gt; whenever the respective memory block is accessed. </a:t>
            </a:r>
            <a:endParaRPr sz="1800">
              <a:solidFill>
                <a:srgbClr val="28324A"/>
              </a:solidFill>
              <a:latin typeface="Fira Sans"/>
              <a:ea typeface="Fira Sans"/>
              <a:cs typeface="Fira Sans"/>
              <a:sym typeface="Fira Sans"/>
            </a:endParaRPr>
          </a:p>
          <a:p>
            <a:pPr indent="0" lvl="0" marL="0" rtl="0" algn="l">
              <a:lnSpc>
                <a:spcPct val="90000"/>
              </a:lnSpc>
              <a:spcBef>
                <a:spcPts val="1200"/>
              </a:spcBef>
              <a:spcAft>
                <a:spcPts val="1200"/>
              </a:spcAft>
              <a:buSzPts val="852"/>
              <a:buNone/>
            </a:pPr>
            <a:r>
              <a:t/>
            </a:r>
            <a:endParaRPr sz="1800">
              <a:solidFill>
                <a:srgbClr val="28324A"/>
              </a:solidFill>
              <a:latin typeface="Fira Sans"/>
              <a:ea typeface="Fira Sans"/>
              <a:cs typeface="Fira Sans"/>
              <a:sym typeface="Fira Sans"/>
            </a:endParaRPr>
          </a:p>
        </p:txBody>
      </p:sp>
      <p:pic>
        <p:nvPicPr>
          <p:cNvPr id="154" name="Google Shape;154;p20"/>
          <p:cNvPicPr preferRelativeResize="0"/>
          <p:nvPr/>
        </p:nvPicPr>
        <p:blipFill>
          <a:blip r:embed="rId3">
            <a:alphaModFix/>
          </a:blip>
          <a:stretch>
            <a:fillRect/>
          </a:stretch>
        </p:blipFill>
        <p:spPr>
          <a:xfrm>
            <a:off x="311725" y="3857650"/>
            <a:ext cx="4767650" cy="1118725"/>
          </a:xfrm>
          <a:prstGeom prst="rect">
            <a:avLst/>
          </a:prstGeom>
          <a:noFill/>
          <a:ln>
            <a:noFill/>
          </a:ln>
        </p:spPr>
      </p:pic>
      <p:pic>
        <p:nvPicPr>
          <p:cNvPr id="155" name="Google Shape;155;p20"/>
          <p:cNvPicPr preferRelativeResize="0"/>
          <p:nvPr/>
        </p:nvPicPr>
        <p:blipFill>
          <a:blip r:embed="rId4">
            <a:alphaModFix/>
          </a:blip>
          <a:stretch>
            <a:fillRect/>
          </a:stretch>
        </p:blipFill>
        <p:spPr>
          <a:xfrm>
            <a:off x="2188175" y="2850263"/>
            <a:ext cx="4767650" cy="918274"/>
          </a:xfrm>
          <a:prstGeom prst="rect">
            <a:avLst/>
          </a:prstGeom>
          <a:noFill/>
          <a:ln>
            <a:noFill/>
          </a:ln>
        </p:spPr>
      </p:pic>
      <p:pic>
        <p:nvPicPr>
          <p:cNvPr id="156" name="Google Shape;156;p20"/>
          <p:cNvPicPr preferRelativeResize="0"/>
          <p:nvPr/>
        </p:nvPicPr>
        <p:blipFill>
          <a:blip r:embed="rId5">
            <a:alphaModFix/>
          </a:blip>
          <a:stretch>
            <a:fillRect/>
          </a:stretch>
        </p:blipFill>
        <p:spPr>
          <a:xfrm>
            <a:off x="4064674" y="1380850"/>
            <a:ext cx="4767651" cy="1380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Source Sans Pro"/>
                <a:ea typeface="Source Sans Pro"/>
                <a:cs typeface="Source Sans Pro"/>
                <a:sym typeface="Source Sans Pro"/>
              </a:rPr>
              <a:t>LEAST FREQUENTLY USED - IMPLEMENTATION</a:t>
            </a:r>
            <a:endParaRPr>
              <a:latin typeface="Source Sans Pro"/>
              <a:ea typeface="Source Sans Pro"/>
              <a:cs typeface="Source Sans Pro"/>
              <a:sym typeface="Source Sans Pro"/>
            </a:endParaRPr>
          </a:p>
        </p:txBody>
      </p:sp>
      <p:sp>
        <p:nvSpPr>
          <p:cNvPr id="162" name="Google Shape;162;p21"/>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852"/>
              <a:buNone/>
            </a:pPr>
            <a:r>
              <a:rPr lang="en-GB" sz="1807">
                <a:solidFill>
                  <a:srgbClr val="28324A"/>
                </a:solidFill>
                <a:latin typeface="Fira Sans"/>
                <a:ea typeface="Fira Sans"/>
                <a:cs typeface="Fira Sans"/>
                <a:sym typeface="Fira Sans"/>
              </a:rPr>
              <a:t>In case of full set, </a:t>
            </a:r>
            <a:endParaRPr sz="1807">
              <a:solidFill>
                <a:srgbClr val="28324A"/>
              </a:solidFill>
              <a:latin typeface="Fira Sans"/>
              <a:ea typeface="Fira Sans"/>
              <a:cs typeface="Fira Sans"/>
              <a:sym typeface="Fira Sans"/>
            </a:endParaRPr>
          </a:p>
          <a:p>
            <a:pPr indent="-343376" lvl="0" marL="457200" rtl="0" algn="l">
              <a:lnSpc>
                <a:spcPct val="90000"/>
              </a:lnSpc>
              <a:spcBef>
                <a:spcPts val="1200"/>
              </a:spcBef>
              <a:spcAft>
                <a:spcPts val="0"/>
              </a:spcAft>
              <a:buClr>
                <a:srgbClr val="28324A"/>
              </a:buClr>
              <a:buSzPts val="1808"/>
              <a:buFont typeface="Fira Sans"/>
              <a:buChar char="-"/>
            </a:pPr>
            <a:r>
              <a:rPr lang="en-GB" sz="1807">
                <a:solidFill>
                  <a:srgbClr val="28324A"/>
                </a:solidFill>
                <a:latin typeface="Fira Sans"/>
                <a:ea typeface="Fira Sans"/>
                <a:cs typeface="Fira Sans"/>
                <a:sym typeface="Fira Sans"/>
              </a:rPr>
              <a:t>We iterate over all the blocks updating &lt;</a:t>
            </a:r>
            <a:r>
              <a:rPr lang="en-GB" sz="1807" u="sng">
                <a:solidFill>
                  <a:srgbClr val="28324A"/>
                </a:solidFill>
                <a:latin typeface="Fira Sans"/>
                <a:ea typeface="Fira Sans"/>
                <a:cs typeface="Fira Sans"/>
                <a:sym typeface="Fira Sans"/>
              </a:rPr>
              <a:t>leastAccesscount</a:t>
            </a:r>
            <a:r>
              <a:rPr lang="en-GB" sz="1807">
                <a:solidFill>
                  <a:srgbClr val="28324A"/>
                </a:solidFill>
                <a:latin typeface="Fira Sans"/>
                <a:ea typeface="Fira Sans"/>
                <a:cs typeface="Fira Sans"/>
                <a:sym typeface="Fira Sans"/>
              </a:rPr>
              <a:t>&gt; and storing the respective block.  </a:t>
            </a:r>
            <a:endParaRPr sz="1807">
              <a:solidFill>
                <a:srgbClr val="28324A"/>
              </a:solidFill>
              <a:latin typeface="Fira Sans"/>
              <a:ea typeface="Fira Sans"/>
              <a:cs typeface="Fira Sans"/>
              <a:sym typeface="Fira Sans"/>
            </a:endParaRPr>
          </a:p>
          <a:p>
            <a:pPr indent="-343376" lvl="0" marL="457200" rtl="0" algn="l">
              <a:lnSpc>
                <a:spcPct val="90000"/>
              </a:lnSpc>
              <a:spcBef>
                <a:spcPts val="0"/>
              </a:spcBef>
              <a:spcAft>
                <a:spcPts val="0"/>
              </a:spcAft>
              <a:buClr>
                <a:srgbClr val="28324A"/>
              </a:buClr>
              <a:buSzPts val="1808"/>
              <a:buFont typeface="Fira Sans"/>
              <a:buChar char="-"/>
            </a:pPr>
            <a:r>
              <a:rPr lang="en-GB" sz="1807">
                <a:solidFill>
                  <a:srgbClr val="28324A"/>
                </a:solidFill>
                <a:latin typeface="Fira Sans"/>
                <a:ea typeface="Fira Sans"/>
                <a:cs typeface="Fira Sans"/>
                <a:sym typeface="Fira Sans"/>
              </a:rPr>
              <a:t>At the end of the loop, the block that has been accessed least number of </a:t>
            </a:r>
            <a:br>
              <a:rPr lang="en-GB" sz="1807">
                <a:solidFill>
                  <a:srgbClr val="28324A"/>
                </a:solidFill>
                <a:latin typeface="Fira Sans"/>
                <a:ea typeface="Fira Sans"/>
                <a:cs typeface="Fira Sans"/>
                <a:sym typeface="Fira Sans"/>
              </a:rPr>
            </a:br>
            <a:r>
              <a:rPr lang="en-GB" sz="1807">
                <a:solidFill>
                  <a:srgbClr val="28324A"/>
                </a:solidFill>
                <a:latin typeface="Fira Sans"/>
                <a:ea typeface="Fira Sans"/>
                <a:cs typeface="Fira Sans"/>
                <a:sym typeface="Fira Sans"/>
              </a:rPr>
              <a:t>time is replaced. </a:t>
            </a:r>
            <a:endParaRPr sz="1807">
              <a:solidFill>
                <a:srgbClr val="28324A"/>
              </a:solidFill>
              <a:latin typeface="Fira Sans"/>
              <a:ea typeface="Fira Sans"/>
              <a:cs typeface="Fira Sans"/>
              <a:sym typeface="Fira Sans"/>
            </a:endParaRPr>
          </a:p>
        </p:txBody>
      </p:sp>
      <p:pic>
        <p:nvPicPr>
          <p:cNvPr id="163" name="Google Shape;163;p21"/>
          <p:cNvPicPr preferRelativeResize="0"/>
          <p:nvPr/>
        </p:nvPicPr>
        <p:blipFill>
          <a:blip r:embed="rId3">
            <a:alphaModFix/>
          </a:blip>
          <a:stretch>
            <a:fillRect/>
          </a:stretch>
        </p:blipFill>
        <p:spPr>
          <a:xfrm>
            <a:off x="1547400" y="3036300"/>
            <a:ext cx="6040450" cy="1989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latin typeface="Source Sans Pro"/>
                <a:ea typeface="Source Sans Pro"/>
                <a:cs typeface="Source Sans Pro"/>
                <a:sym typeface="Source Sans Pro"/>
              </a:rPr>
              <a:t>FIRST IN FIRST OUT</a:t>
            </a:r>
            <a:r>
              <a:rPr lang="en-GB">
                <a:latin typeface="Source Sans Pro"/>
                <a:ea typeface="Source Sans Pro"/>
                <a:cs typeface="Source Sans Pro"/>
                <a:sym typeface="Source Sans Pro"/>
              </a:rPr>
              <a:t> - IMPLEMENTATION</a:t>
            </a:r>
            <a:endParaRPr>
              <a:latin typeface="Source Sans Pro"/>
              <a:ea typeface="Source Sans Pro"/>
              <a:cs typeface="Source Sans Pro"/>
              <a:sym typeface="Source Sans Pro"/>
            </a:endParaRPr>
          </a:p>
        </p:txBody>
      </p:sp>
      <p:sp>
        <p:nvSpPr>
          <p:cNvPr id="169" name="Google Shape;169;p22"/>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GB" sz="1807">
                <a:solidFill>
                  <a:srgbClr val="28324A"/>
                </a:solidFill>
                <a:latin typeface="Fira Sans"/>
                <a:ea typeface="Fira Sans"/>
                <a:cs typeface="Fira Sans"/>
                <a:sym typeface="Fira Sans"/>
              </a:rPr>
              <a:t>Define 2 new variables: </a:t>
            </a:r>
            <a:endParaRPr sz="1807">
              <a:solidFill>
                <a:srgbClr val="28324A"/>
              </a:solidFill>
              <a:latin typeface="Fira Sans"/>
              <a:ea typeface="Fira Sans"/>
              <a:cs typeface="Fira Sans"/>
              <a:sym typeface="Fira Sans"/>
            </a:endParaRPr>
          </a:p>
          <a:p>
            <a:pPr indent="-343376" lvl="0" marL="457200" rtl="0" algn="l">
              <a:lnSpc>
                <a:spcPct val="90000"/>
              </a:lnSpc>
              <a:spcBef>
                <a:spcPts val="1200"/>
              </a:spcBef>
              <a:spcAft>
                <a:spcPts val="0"/>
              </a:spcAft>
              <a:buClr>
                <a:srgbClr val="28324A"/>
              </a:buClr>
              <a:buSzPts val="1808"/>
              <a:buFont typeface="Fira Sans"/>
              <a:buChar char="-"/>
            </a:pPr>
            <a:r>
              <a:rPr lang="en-GB" sz="1807" u="sng">
                <a:solidFill>
                  <a:srgbClr val="28324A"/>
                </a:solidFill>
                <a:latin typeface="Fira Sans"/>
                <a:ea typeface="Fira Sans"/>
                <a:cs typeface="Fira Sans"/>
                <a:sym typeface="Fira Sans"/>
              </a:rPr>
              <a:t>creationtime</a:t>
            </a:r>
            <a:r>
              <a:rPr lang="en-GB" sz="1807">
                <a:solidFill>
                  <a:srgbClr val="28324A"/>
                </a:solidFill>
                <a:latin typeface="Fira Sans"/>
                <a:ea typeface="Fira Sans"/>
                <a:cs typeface="Fira Sans"/>
                <a:sym typeface="Fira Sans"/>
              </a:rPr>
              <a:t> -&gt; to store the time when the blocks were first used. </a:t>
            </a:r>
            <a:endParaRPr sz="1807">
              <a:solidFill>
                <a:srgbClr val="28324A"/>
              </a:solidFill>
              <a:latin typeface="Fira Sans"/>
              <a:ea typeface="Fira Sans"/>
              <a:cs typeface="Fira Sans"/>
              <a:sym typeface="Fira Sans"/>
            </a:endParaRPr>
          </a:p>
          <a:p>
            <a:pPr indent="-343376" lvl="0" marL="457200" rtl="0" algn="l">
              <a:lnSpc>
                <a:spcPct val="90000"/>
              </a:lnSpc>
              <a:spcBef>
                <a:spcPts val="0"/>
              </a:spcBef>
              <a:spcAft>
                <a:spcPts val="0"/>
              </a:spcAft>
              <a:buClr>
                <a:srgbClr val="28324A"/>
              </a:buClr>
              <a:buSzPts val="1808"/>
              <a:buFont typeface="Fira Sans"/>
              <a:buChar char="-"/>
            </a:pPr>
            <a:r>
              <a:rPr lang="en-GB" sz="1807" u="sng">
                <a:solidFill>
                  <a:srgbClr val="28324A"/>
                </a:solidFill>
                <a:latin typeface="Fira Sans"/>
                <a:ea typeface="Fira Sans"/>
                <a:cs typeface="Fira Sans"/>
                <a:sym typeface="Fira Sans"/>
              </a:rPr>
              <a:t>leastRecentCreationtime</a:t>
            </a:r>
            <a:r>
              <a:rPr lang="en-GB" sz="1807">
                <a:solidFill>
                  <a:srgbClr val="28324A"/>
                </a:solidFill>
                <a:latin typeface="Fira Sans"/>
                <a:ea typeface="Fira Sans"/>
                <a:cs typeface="Fira Sans"/>
                <a:sym typeface="Fira Sans"/>
              </a:rPr>
              <a:t> -&gt; to store the least creation time.</a:t>
            </a:r>
            <a:endParaRPr sz="1807">
              <a:solidFill>
                <a:srgbClr val="28324A"/>
              </a:solidFill>
              <a:latin typeface="Fira Sans"/>
              <a:ea typeface="Fira Sans"/>
              <a:cs typeface="Fira Sans"/>
              <a:sym typeface="Fira Sans"/>
            </a:endParaRPr>
          </a:p>
          <a:p>
            <a:pPr indent="0" lvl="0" marL="0" rtl="0" algn="l">
              <a:lnSpc>
                <a:spcPct val="90000"/>
              </a:lnSpc>
              <a:spcBef>
                <a:spcPts val="1200"/>
              </a:spcBef>
              <a:spcAft>
                <a:spcPts val="0"/>
              </a:spcAft>
              <a:buNone/>
            </a:pPr>
            <a:r>
              <a:rPr lang="en-GB" sz="1807">
                <a:solidFill>
                  <a:srgbClr val="28324A"/>
                </a:solidFill>
                <a:latin typeface="Fira Sans"/>
                <a:ea typeface="Fira Sans"/>
                <a:cs typeface="Fira Sans"/>
                <a:sym typeface="Fira Sans"/>
              </a:rPr>
              <a:t> </a:t>
            </a:r>
            <a:endParaRPr sz="1807">
              <a:solidFill>
                <a:srgbClr val="28324A"/>
              </a:solidFill>
              <a:latin typeface="Fira Sans"/>
              <a:ea typeface="Fira Sans"/>
              <a:cs typeface="Fira Sans"/>
              <a:sym typeface="Fira Sans"/>
            </a:endParaRPr>
          </a:p>
          <a:p>
            <a:pPr indent="0" lvl="0" marL="0" rtl="0" algn="l">
              <a:lnSpc>
                <a:spcPct val="90000"/>
              </a:lnSpc>
              <a:spcBef>
                <a:spcPts val="1200"/>
              </a:spcBef>
              <a:spcAft>
                <a:spcPts val="1200"/>
              </a:spcAft>
              <a:buSzPts val="852"/>
              <a:buNone/>
            </a:pPr>
            <a:r>
              <a:t/>
            </a:r>
            <a:endParaRPr sz="1807">
              <a:solidFill>
                <a:srgbClr val="28324A"/>
              </a:solidFill>
              <a:latin typeface="Fira Sans"/>
              <a:ea typeface="Fira Sans"/>
              <a:cs typeface="Fira Sans"/>
              <a:sym typeface="Fira Sans"/>
            </a:endParaRPr>
          </a:p>
        </p:txBody>
      </p:sp>
      <p:pic>
        <p:nvPicPr>
          <p:cNvPr id="170" name="Google Shape;170;p22"/>
          <p:cNvPicPr preferRelativeResize="0"/>
          <p:nvPr/>
        </p:nvPicPr>
        <p:blipFill>
          <a:blip r:embed="rId3">
            <a:alphaModFix/>
          </a:blip>
          <a:stretch>
            <a:fillRect/>
          </a:stretch>
        </p:blipFill>
        <p:spPr>
          <a:xfrm>
            <a:off x="4833924" y="1505700"/>
            <a:ext cx="3871400" cy="318186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